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Canva Sans" panose="020B0604020202020204" charset="0"/>
      <p:regular r:id="rId22"/>
    </p:embeddedFont>
    <p:embeddedFont>
      <p:font typeface="Canva Sans Bold" panose="020B0604020202020204" charset="0"/>
      <p:regular r:id="rId23"/>
    </p:embeddedFont>
    <p:embeddedFont>
      <p:font typeface="Georgia Pro" panose="02040502050405020303" pitchFamily="18" charset="0"/>
      <p:regular r:id="rId24"/>
    </p:embeddedFont>
    <p:embeddedFont>
      <p:font typeface="Georgia Pro Bold" panose="020B0604020202020204" charset="0"/>
      <p:regular r:id="rId25"/>
    </p:embeddedFont>
    <p:embeddedFont>
      <p:font typeface="Glacial Indifference Bold" panose="020B0604020202020204" charset="0"/>
      <p:regular r:id="rId26"/>
    </p:embeddedFont>
    <p:embeddedFont>
      <p:font typeface="Gladiola" panose="020B0604020202020204" charset="0"/>
      <p:regular r:id="rId27"/>
    </p:embeddedFont>
    <p:embeddedFont>
      <p:font typeface="HK Grotesk" panose="020B0604020202020204" charset="0"/>
      <p:regular r:id="rId28"/>
    </p:embeddedFont>
    <p:embeddedFont>
      <p:font typeface="HK Grotesk Bold" panose="020B0604020202020204" charset="0"/>
      <p:regular r:id="rId29"/>
    </p:embeddedFont>
    <p:embeddedFont>
      <p:font typeface="HK Grotesk Italics"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media/image1.jpe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3413642" y="-3042782"/>
            <a:ext cx="11258439" cy="13560956"/>
          </a:xfrm>
          <a:custGeom>
            <a:avLst/>
            <a:gdLst/>
            <a:ahLst/>
            <a:cxnLst/>
            <a:rect l="l" t="t" r="r" b="b"/>
            <a:pathLst>
              <a:path w="11258439" h="13560956">
                <a:moveTo>
                  <a:pt x="0" y="0"/>
                </a:moveTo>
                <a:lnTo>
                  <a:pt x="11258439" y="0"/>
                </a:lnTo>
                <a:lnTo>
                  <a:pt x="11258439" y="13560956"/>
                </a:lnTo>
                <a:lnTo>
                  <a:pt x="0" y="13560956"/>
                </a:lnTo>
                <a:lnTo>
                  <a:pt x="0" y="0"/>
                </a:lnTo>
                <a:close/>
              </a:path>
            </a:pathLst>
          </a:custGeom>
          <a:blipFill>
            <a:blip r:embed="rId3"/>
            <a:stretch>
              <a:fillRect t="-8568" b="-8568"/>
            </a:stretch>
          </a:blipFill>
        </p:spPr>
      </p:sp>
      <p:sp>
        <p:nvSpPr>
          <p:cNvPr id="4" name="TextBox 4"/>
          <p:cNvSpPr txBox="1"/>
          <p:nvPr/>
        </p:nvSpPr>
        <p:spPr>
          <a:xfrm>
            <a:off x="5243404" y="1409700"/>
            <a:ext cx="7801192" cy="1384300"/>
          </a:xfrm>
          <a:prstGeom prst="rect">
            <a:avLst/>
          </a:prstGeom>
        </p:spPr>
        <p:txBody>
          <a:bodyPr lIns="0" tIns="0" rIns="0" bIns="0" rtlCol="0" anchor="t">
            <a:spAutoFit/>
          </a:bodyPr>
          <a:lstStyle/>
          <a:p>
            <a:pPr algn="ctr">
              <a:lnSpc>
                <a:spcPts val="5599"/>
              </a:lnSpc>
            </a:pPr>
            <a:r>
              <a:rPr lang="en-US" sz="3999">
                <a:solidFill>
                  <a:srgbClr val="FFFFFF"/>
                </a:solidFill>
                <a:latin typeface="HK Grotesk"/>
                <a:ea typeface="HK Grotesk"/>
                <a:cs typeface="HK Grotesk"/>
                <a:sym typeface="HK Grotesk"/>
              </a:rPr>
              <a:t>Mathematics For Computing II</a:t>
            </a:r>
          </a:p>
          <a:p>
            <a:pPr algn="ctr">
              <a:lnSpc>
                <a:spcPts val="5599"/>
              </a:lnSpc>
            </a:pPr>
            <a:r>
              <a:rPr lang="en-US" sz="3999">
                <a:solidFill>
                  <a:srgbClr val="FFFFFF"/>
                </a:solidFill>
                <a:latin typeface="HK Grotesk"/>
                <a:ea typeface="HK Grotesk"/>
                <a:cs typeface="HK Grotesk"/>
                <a:sym typeface="HK Grotesk"/>
              </a:rPr>
              <a:t>Elements of Computing II </a:t>
            </a:r>
          </a:p>
        </p:txBody>
      </p:sp>
      <p:sp>
        <p:nvSpPr>
          <p:cNvPr id="5" name="TextBox 5"/>
          <p:cNvSpPr txBox="1"/>
          <p:nvPr/>
        </p:nvSpPr>
        <p:spPr>
          <a:xfrm>
            <a:off x="5358453" y="6914746"/>
            <a:ext cx="7571093" cy="2124075"/>
          </a:xfrm>
          <a:prstGeom prst="rect">
            <a:avLst/>
          </a:prstGeom>
        </p:spPr>
        <p:txBody>
          <a:bodyPr lIns="0" tIns="0" rIns="0" bIns="0" rtlCol="0" anchor="t">
            <a:spAutoFit/>
          </a:bodyPr>
          <a:lstStyle/>
          <a:p>
            <a:pPr algn="ctr">
              <a:lnSpc>
                <a:spcPts val="4200"/>
              </a:lnSpc>
            </a:pPr>
            <a:r>
              <a:rPr lang="en-US" sz="3000" i="1" u="sng">
                <a:solidFill>
                  <a:srgbClr val="FFFFFF"/>
                </a:solidFill>
                <a:latin typeface="HK Grotesk Italics"/>
                <a:ea typeface="HK Grotesk Italics"/>
                <a:cs typeface="HK Grotesk Italics"/>
                <a:sym typeface="HK Grotesk Italics"/>
              </a:rPr>
              <a:t>Group Members:</a:t>
            </a:r>
          </a:p>
          <a:p>
            <a:pPr algn="ctr">
              <a:lnSpc>
                <a:spcPts val="4200"/>
              </a:lnSpc>
            </a:pPr>
            <a:r>
              <a:rPr lang="en-US" sz="3000" i="1">
                <a:solidFill>
                  <a:srgbClr val="FFFFFF"/>
                </a:solidFill>
                <a:latin typeface="HK Grotesk Italics"/>
                <a:ea typeface="HK Grotesk Italics"/>
                <a:cs typeface="HK Grotesk Italics"/>
                <a:sym typeface="HK Grotesk Italics"/>
              </a:rPr>
              <a:t>Diya Prakash-CB.SC.U4AIE24111</a:t>
            </a:r>
          </a:p>
          <a:p>
            <a:pPr algn="ctr">
              <a:lnSpc>
                <a:spcPts val="4200"/>
              </a:lnSpc>
            </a:pPr>
            <a:r>
              <a:rPr lang="en-US" sz="3000" i="1">
                <a:solidFill>
                  <a:srgbClr val="FFFFFF"/>
                </a:solidFill>
                <a:latin typeface="HK Grotesk Italics"/>
                <a:ea typeface="HK Grotesk Italics"/>
                <a:cs typeface="HK Grotesk Italics"/>
                <a:sym typeface="HK Grotesk Italics"/>
              </a:rPr>
              <a:t>Dondluru Keerthana-CB.SC.U4AIE24112</a:t>
            </a:r>
          </a:p>
          <a:p>
            <a:pPr algn="ctr">
              <a:lnSpc>
                <a:spcPts val="4200"/>
              </a:lnSpc>
            </a:pPr>
            <a:r>
              <a:rPr lang="en-US" sz="3000" i="1">
                <a:solidFill>
                  <a:srgbClr val="FFFFFF"/>
                </a:solidFill>
                <a:latin typeface="HK Grotesk Italics"/>
                <a:ea typeface="HK Grotesk Italics"/>
                <a:cs typeface="HK Grotesk Italics"/>
                <a:sym typeface="HK Grotesk Italics"/>
              </a:rPr>
              <a:t>V.R. Sridevi- CB.SC.U4AIE24166</a:t>
            </a:r>
          </a:p>
        </p:txBody>
      </p:sp>
      <p:sp>
        <p:nvSpPr>
          <p:cNvPr id="6" name="TextBox 6"/>
          <p:cNvSpPr txBox="1"/>
          <p:nvPr/>
        </p:nvSpPr>
        <p:spPr>
          <a:xfrm>
            <a:off x="4651632" y="3339607"/>
            <a:ext cx="8984736" cy="2596515"/>
          </a:xfrm>
          <a:prstGeom prst="rect">
            <a:avLst/>
          </a:prstGeom>
        </p:spPr>
        <p:txBody>
          <a:bodyPr lIns="0" tIns="0" rIns="0" bIns="0" rtlCol="0" anchor="t">
            <a:spAutoFit/>
          </a:bodyPr>
          <a:lstStyle/>
          <a:p>
            <a:pPr algn="ctr">
              <a:lnSpc>
                <a:spcPts val="6780"/>
              </a:lnSpc>
            </a:pPr>
            <a:r>
              <a:rPr lang="en-US" sz="6000" b="1">
                <a:solidFill>
                  <a:srgbClr val="FFFFFF"/>
                </a:solidFill>
                <a:latin typeface="Glacial Indifference Bold"/>
                <a:ea typeface="Glacial Indifference Bold"/>
                <a:cs typeface="Glacial Indifference Bold"/>
                <a:sym typeface="Glacial Indifference Bold"/>
              </a:rPr>
              <a:t>FAKE NEWS DETECTION USING </a:t>
            </a:r>
          </a:p>
          <a:p>
            <a:pPr algn="ctr">
              <a:lnSpc>
                <a:spcPts val="6780"/>
              </a:lnSpc>
            </a:pPr>
            <a:r>
              <a:rPr lang="en-US" sz="6000" b="1">
                <a:solidFill>
                  <a:srgbClr val="FFFFFF"/>
                </a:solidFill>
                <a:latin typeface="Glacial Indifference Bold"/>
                <a:ea typeface="Glacial Indifference Bold"/>
                <a:cs typeface="Glacial Indifference Bold"/>
                <a:sym typeface="Glacial Indifference Bold"/>
              </a:rPr>
              <a:t>LINEAR CLASSIFICATION</a:t>
            </a:r>
          </a:p>
        </p:txBody>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760562" y="-1596108"/>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a:grpSpLocks noChangeAspect="1"/>
          </p:cNvGrpSpPr>
          <p:nvPr/>
        </p:nvGrpSpPr>
        <p:grpSpPr>
          <a:xfrm>
            <a:off x="9267916" y="1028700"/>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r="-24712"/>
              </a:stretch>
            </a:blipFill>
          </p:spPr>
        </p:sp>
      </p:grpSp>
      <p:sp>
        <p:nvSpPr>
          <p:cNvPr id="8" name="TextBox 8"/>
          <p:cNvSpPr txBox="1"/>
          <p:nvPr/>
        </p:nvSpPr>
        <p:spPr>
          <a:xfrm>
            <a:off x="1761969" y="2283202"/>
            <a:ext cx="7382031" cy="1176020"/>
          </a:xfrm>
          <a:prstGeom prst="rect">
            <a:avLst/>
          </a:prstGeom>
        </p:spPr>
        <p:txBody>
          <a:bodyPr lIns="0" tIns="0" rIns="0" bIns="0" rtlCol="0" anchor="t">
            <a:spAutoFit/>
          </a:bodyPr>
          <a:lstStyle/>
          <a:p>
            <a:pPr algn="l">
              <a:lnSpc>
                <a:spcPts val="9040"/>
              </a:lnSpc>
            </a:pPr>
            <a:r>
              <a:rPr lang="en-US" sz="8000" b="1">
                <a:solidFill>
                  <a:srgbClr val="FFFFFF"/>
                </a:solidFill>
                <a:latin typeface="Glacial Indifference Bold"/>
                <a:ea typeface="Glacial Indifference Bold"/>
                <a:cs typeface="Glacial Indifference Bold"/>
                <a:sym typeface="Glacial Indifference Bold"/>
              </a:rPr>
              <a:t>RESEARCH GAP</a:t>
            </a:r>
          </a:p>
        </p:txBody>
      </p:sp>
      <p:sp>
        <p:nvSpPr>
          <p:cNvPr id="9" name="TextBox 9"/>
          <p:cNvSpPr txBox="1"/>
          <p:nvPr/>
        </p:nvSpPr>
        <p:spPr>
          <a:xfrm>
            <a:off x="1028700" y="4280023"/>
            <a:ext cx="7899970" cy="4919345"/>
          </a:xfrm>
          <a:prstGeom prst="rect">
            <a:avLst/>
          </a:prstGeom>
        </p:spPr>
        <p:txBody>
          <a:bodyPr lIns="0" tIns="0" rIns="0" bIns="0" rtlCol="0" anchor="t">
            <a:spAutoFit/>
          </a:bodyPr>
          <a:lstStyle/>
          <a:p>
            <a:pPr algn="l">
              <a:lnSpc>
                <a:spcPts val="4759"/>
              </a:lnSpc>
            </a:pPr>
            <a:r>
              <a:rPr lang="en-US" sz="3399" b="1">
                <a:solidFill>
                  <a:srgbClr val="FFFFFF"/>
                </a:solidFill>
                <a:latin typeface="Georgia Pro Bold"/>
                <a:ea typeface="Georgia Pro Bold"/>
                <a:cs typeface="Georgia Pro Bold"/>
                <a:sym typeface="Georgia Pro Bold"/>
              </a:rPr>
              <a:t>WHAT IS LACKING?</a:t>
            </a:r>
          </a:p>
          <a:p>
            <a:pPr marL="647700" lvl="1" indent="-323850" algn="l">
              <a:lnSpc>
                <a:spcPts val="4200"/>
              </a:lnSpc>
              <a:buFont typeface="Arial"/>
              <a:buChar char="•"/>
            </a:pPr>
            <a:r>
              <a:rPr lang="en-US" sz="3000">
                <a:solidFill>
                  <a:srgbClr val="FFFFFF"/>
                </a:solidFill>
                <a:latin typeface="Georgia Pro"/>
                <a:ea typeface="Georgia Pro"/>
                <a:cs typeface="Georgia Pro"/>
                <a:sym typeface="Georgia Pro"/>
              </a:rPr>
              <a:t> Deep Learning models require large datasets &amp; expensive computing power.</a:t>
            </a:r>
          </a:p>
          <a:p>
            <a:pPr marL="647700" lvl="1" indent="-323850" algn="l">
              <a:lnSpc>
                <a:spcPts val="4200"/>
              </a:lnSpc>
              <a:buFont typeface="Arial"/>
              <a:buChar char="•"/>
            </a:pPr>
            <a:r>
              <a:rPr lang="en-US" sz="3000">
                <a:solidFill>
                  <a:srgbClr val="FFFFFF"/>
                </a:solidFill>
                <a:latin typeface="Georgia Pro"/>
                <a:ea typeface="Georgia Pro"/>
                <a:cs typeface="Georgia Pro"/>
                <a:sym typeface="Georgia Pro"/>
              </a:rPr>
              <a:t> Lack of interpretability in deep models.</a:t>
            </a:r>
          </a:p>
          <a:p>
            <a:pPr algn="l">
              <a:lnSpc>
                <a:spcPts val="4759"/>
              </a:lnSpc>
            </a:pPr>
            <a:r>
              <a:rPr lang="en-US" sz="3399" b="1">
                <a:solidFill>
                  <a:srgbClr val="FFFFFF"/>
                </a:solidFill>
                <a:latin typeface="Georgia Pro Bold"/>
                <a:ea typeface="Georgia Pro Bold"/>
                <a:cs typeface="Georgia Pro Bold"/>
                <a:sym typeface="Georgia Pro Bold"/>
              </a:rPr>
              <a:t>WHY EXPLORE THIS APPROACH?</a:t>
            </a:r>
          </a:p>
          <a:p>
            <a:pPr marL="647700" lvl="1" indent="-323850" algn="l">
              <a:lnSpc>
                <a:spcPts val="4200"/>
              </a:lnSpc>
              <a:buFont typeface="Arial"/>
              <a:buChar char="•"/>
            </a:pPr>
            <a:r>
              <a:rPr lang="en-US" sz="3000">
                <a:solidFill>
                  <a:srgbClr val="FFFFFF"/>
                </a:solidFill>
                <a:latin typeface="Georgia Pro"/>
                <a:ea typeface="Georgia Pro"/>
                <a:cs typeface="Georgia Pro"/>
                <a:sym typeface="Georgia Pro"/>
              </a:rPr>
              <a:t> Linear classification provides high accuracy with lower computational cost.</a:t>
            </a:r>
          </a:p>
          <a:p>
            <a:pPr marL="647700" lvl="1" indent="-323850" algn="l">
              <a:lnSpc>
                <a:spcPts val="4200"/>
              </a:lnSpc>
              <a:buFont typeface="Arial"/>
              <a:buChar char="•"/>
            </a:pPr>
            <a:r>
              <a:rPr lang="en-US" sz="3000">
                <a:solidFill>
                  <a:srgbClr val="FFFFFF"/>
                </a:solidFill>
                <a:latin typeface="Georgia Pro"/>
                <a:ea typeface="Georgia Pro"/>
                <a:cs typeface="Georgia Pro"/>
                <a:sym typeface="Georgia Pro"/>
              </a:rPr>
              <a:t> Easier to deploy for real-time fake news detection.</a:t>
            </a: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3616498" y="1066800"/>
            <a:ext cx="11083429" cy="1176020"/>
          </a:xfrm>
          <a:prstGeom prst="rect">
            <a:avLst/>
          </a:prstGeom>
        </p:spPr>
        <p:txBody>
          <a:bodyPr lIns="0" tIns="0" rIns="0" bIns="0" rtlCol="0" anchor="t">
            <a:spAutoFit/>
          </a:bodyPr>
          <a:lstStyle/>
          <a:p>
            <a:pPr algn="ctr">
              <a:lnSpc>
                <a:spcPts val="9040"/>
              </a:lnSpc>
            </a:pPr>
            <a:r>
              <a:rPr lang="en-US" sz="8000" b="1">
                <a:solidFill>
                  <a:srgbClr val="FFFFFF"/>
                </a:solidFill>
                <a:latin typeface="Glacial Indifference Bold"/>
                <a:ea typeface="Glacial Indifference Bold"/>
                <a:cs typeface="Glacial Indifference Bold"/>
                <a:sym typeface="Glacial Indifference Bold"/>
              </a:rPr>
              <a:t>PROBLEM STATEMENT </a:t>
            </a:r>
          </a:p>
        </p:txBody>
      </p:sp>
      <p:sp>
        <p:nvSpPr>
          <p:cNvPr id="5" name="TextBox 5"/>
          <p:cNvSpPr txBox="1"/>
          <p:nvPr/>
        </p:nvSpPr>
        <p:spPr>
          <a:xfrm>
            <a:off x="1057125" y="2958354"/>
            <a:ext cx="16202175" cy="5559425"/>
          </a:xfrm>
          <a:prstGeom prst="rect">
            <a:avLst/>
          </a:prstGeom>
        </p:spPr>
        <p:txBody>
          <a:bodyPr lIns="0" tIns="0" rIns="0" bIns="0" rtlCol="0" anchor="t">
            <a:spAutoFit/>
          </a:bodyPr>
          <a:lstStyle/>
          <a:p>
            <a:pPr marL="755651" lvl="1" indent="-377825" algn="l">
              <a:lnSpc>
                <a:spcPts val="4900"/>
              </a:lnSpc>
              <a:buFont typeface="Arial"/>
              <a:buChar char="•"/>
            </a:pPr>
            <a:r>
              <a:rPr lang="en-US" sz="3500">
                <a:solidFill>
                  <a:srgbClr val="FFFFFF"/>
                </a:solidFill>
                <a:latin typeface="Georgia Pro"/>
                <a:ea typeface="Georgia Pro"/>
                <a:cs typeface="Georgia Pro"/>
                <a:sym typeface="Georgia Pro"/>
              </a:rPr>
              <a:t>The rapid spread of misinformation and fake news on online platforms, especially social media, has become a major societal issue</a:t>
            </a:r>
          </a:p>
          <a:p>
            <a:pPr marL="755651" lvl="1" indent="-377825" algn="l">
              <a:lnSpc>
                <a:spcPts val="4900"/>
              </a:lnSpc>
              <a:buFont typeface="Arial"/>
              <a:buChar char="•"/>
            </a:pPr>
            <a:r>
              <a:rPr lang="en-US" sz="3500">
                <a:solidFill>
                  <a:srgbClr val="FFFFFF"/>
                </a:solidFill>
                <a:latin typeface="Georgia Pro"/>
                <a:ea typeface="Georgia Pro"/>
                <a:cs typeface="Georgia Pro"/>
                <a:sym typeface="Georgia Pro"/>
              </a:rPr>
              <a:t>Traditional fact-checking methods are slow and ineffective for handling large-scale information. Existing fake news detection methods rely on deep learning, which often requires extensive computational resources.</a:t>
            </a:r>
          </a:p>
          <a:p>
            <a:pPr marL="755651" lvl="1" indent="-377825" algn="l">
              <a:lnSpc>
                <a:spcPts val="4900"/>
              </a:lnSpc>
              <a:buFont typeface="Arial"/>
              <a:buChar char="•"/>
            </a:pPr>
            <a:r>
              <a:rPr lang="en-US" sz="3500">
                <a:solidFill>
                  <a:srgbClr val="FFFFFF"/>
                </a:solidFill>
                <a:latin typeface="Georgia Pro"/>
                <a:ea typeface="Georgia Pro"/>
                <a:cs typeface="Georgia Pro"/>
                <a:sym typeface="Georgia Pro"/>
              </a:rPr>
              <a:t>This project proposes a mathematical approach using linear classification and feature reduction techniques to detect fake news more efficiently, even with limited computational power.</a:t>
            </a:r>
          </a:p>
          <a:p>
            <a:pPr algn="l">
              <a:lnSpc>
                <a:spcPts val="4900"/>
              </a:lnSpc>
            </a:pPr>
            <a:endParaRPr lang="en-US" sz="3500">
              <a:solidFill>
                <a:srgbClr val="FFFFFF"/>
              </a:solidFill>
              <a:latin typeface="Georgia Pro"/>
              <a:ea typeface="Georgia Pro"/>
              <a:cs typeface="Georgia Pro"/>
              <a:sym typeface="Georgia Pro"/>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TextBox 4"/>
          <p:cNvSpPr txBox="1"/>
          <p:nvPr/>
        </p:nvSpPr>
        <p:spPr>
          <a:xfrm>
            <a:off x="314593" y="1669083"/>
            <a:ext cx="17658813" cy="8775080"/>
          </a:xfrm>
          <a:prstGeom prst="rect">
            <a:avLst/>
          </a:prstGeom>
        </p:spPr>
        <p:txBody>
          <a:bodyPr lIns="0" tIns="0" rIns="0" bIns="0" rtlCol="0" anchor="t">
            <a:spAutoFit/>
          </a:bodyPr>
          <a:lstStyle/>
          <a:p>
            <a:pPr algn="just">
              <a:lnSpc>
                <a:spcPts val="4200"/>
              </a:lnSpc>
            </a:pPr>
            <a:r>
              <a:rPr lang="en-US" sz="3000">
                <a:solidFill>
                  <a:srgbClr val="FFFFFF"/>
                </a:solidFill>
                <a:latin typeface="Georgia Pro"/>
                <a:ea typeface="Georgia Pro"/>
                <a:cs typeface="Georgia Pro"/>
                <a:sym typeface="Georgia Pro"/>
              </a:rPr>
              <a:t>The project follows a structured methodology that includes data collection, pre-processing, feature extraction, classification, and evaluation:</a:t>
            </a:r>
          </a:p>
          <a:p>
            <a:pPr algn="just">
              <a:lnSpc>
                <a:spcPts val="5040"/>
              </a:lnSpc>
            </a:pPr>
            <a:r>
              <a:rPr lang="en-US" sz="3600" b="1">
                <a:solidFill>
                  <a:srgbClr val="FFFFFF"/>
                </a:solidFill>
                <a:latin typeface="Georgia Pro Bold"/>
                <a:ea typeface="Georgia Pro Bold"/>
                <a:cs typeface="Georgia Pro Bold"/>
                <a:sym typeface="Georgia Pro Bold"/>
              </a:rPr>
              <a:t>Step 1: Data Collection</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Collect news articles from Kaggle's Fake News Dataset, BuzzFeed News, or FactCheck.org.</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Extract headlines, content, and source credibility for feature extraction.</a:t>
            </a:r>
          </a:p>
          <a:p>
            <a:pPr algn="just">
              <a:lnSpc>
                <a:spcPts val="5040"/>
              </a:lnSpc>
            </a:pPr>
            <a:r>
              <a:rPr lang="en-US" sz="3600" b="1">
                <a:solidFill>
                  <a:srgbClr val="FFFFFF"/>
                </a:solidFill>
                <a:latin typeface="Georgia Pro Bold"/>
                <a:ea typeface="Georgia Pro Bold"/>
                <a:cs typeface="Georgia Pro Bold"/>
                <a:sym typeface="Georgia Pro Bold"/>
              </a:rPr>
              <a:t>Step 2: Data Preprocessing</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Convert text into numerical representations using TF-IDF (Term Frequency-Inverse Document Frequency).</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Apply stopword removal, stemming, and tokenization to clean the text.</a:t>
            </a:r>
          </a:p>
          <a:p>
            <a:pPr algn="just">
              <a:lnSpc>
                <a:spcPts val="5040"/>
              </a:lnSpc>
            </a:pPr>
            <a:r>
              <a:rPr lang="en-US" sz="3600" b="1">
                <a:solidFill>
                  <a:srgbClr val="FFFFFF"/>
                </a:solidFill>
                <a:latin typeface="Georgia Pro Bold"/>
                <a:ea typeface="Georgia Pro Bold"/>
                <a:cs typeface="Georgia Pro Bold"/>
                <a:sym typeface="Georgia Pro Bold"/>
              </a:rPr>
              <a:t>Step 3: Feature Extraction </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Represent news articles as vectors in a high-dimensional space.</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Use Principal Component Analysis (PCA) or Singular Value Decomposition (SVD) for feature reduction.</a:t>
            </a:r>
          </a:p>
          <a:p>
            <a:pPr algn="just">
              <a:lnSpc>
                <a:spcPts val="4200"/>
              </a:lnSpc>
            </a:pPr>
            <a:endParaRPr lang="en-US" sz="3000">
              <a:solidFill>
                <a:srgbClr val="FFFFFF"/>
              </a:solidFill>
              <a:latin typeface="Georgia Pro"/>
              <a:ea typeface="Georgia Pro"/>
              <a:cs typeface="Georgia Pro"/>
              <a:sym typeface="Georgia Pro"/>
            </a:endParaRPr>
          </a:p>
          <a:p>
            <a:pPr algn="just">
              <a:lnSpc>
                <a:spcPts val="3918"/>
              </a:lnSpc>
            </a:pPr>
            <a:endParaRPr lang="en-US" sz="3000">
              <a:solidFill>
                <a:srgbClr val="FFFFFF"/>
              </a:solidFill>
              <a:latin typeface="Georgia Pro"/>
              <a:ea typeface="Georgia Pro"/>
              <a:cs typeface="Georgia Pro"/>
              <a:sym typeface="Georgia Pro"/>
            </a:endParaRPr>
          </a:p>
          <a:p>
            <a:pPr algn="just">
              <a:lnSpc>
                <a:spcPts val="3918"/>
              </a:lnSpc>
            </a:pPr>
            <a:endParaRPr lang="en-US" sz="3000">
              <a:solidFill>
                <a:srgbClr val="FFFFFF"/>
              </a:solidFill>
              <a:latin typeface="Georgia Pro"/>
              <a:ea typeface="Georgia Pro"/>
              <a:cs typeface="Georgia Pro"/>
              <a:sym typeface="Georgia Pro"/>
            </a:endParaRPr>
          </a:p>
        </p:txBody>
      </p:sp>
      <p:sp>
        <p:nvSpPr>
          <p:cNvPr id="5" name="TextBox 5"/>
          <p:cNvSpPr txBox="1"/>
          <p:nvPr/>
        </p:nvSpPr>
        <p:spPr>
          <a:xfrm>
            <a:off x="5597372" y="525590"/>
            <a:ext cx="7093255" cy="1044320"/>
          </a:xfrm>
          <a:prstGeom prst="rect">
            <a:avLst/>
          </a:prstGeom>
        </p:spPr>
        <p:txBody>
          <a:bodyPr lIns="0" tIns="0" rIns="0" bIns="0" rtlCol="0" anchor="t">
            <a:spAutoFit/>
          </a:bodyPr>
          <a:lstStyle/>
          <a:p>
            <a:pPr algn="r">
              <a:lnSpc>
                <a:spcPts val="8039"/>
              </a:lnSpc>
            </a:pPr>
            <a:r>
              <a:rPr lang="en-US" sz="7114" b="1">
                <a:solidFill>
                  <a:srgbClr val="FFFFFF"/>
                </a:solidFill>
                <a:latin typeface="Glacial Indifference Bold"/>
                <a:ea typeface="Glacial Indifference Bold"/>
                <a:cs typeface="Glacial Indifference Bold"/>
                <a:sym typeface="Glacial Indifference Bold"/>
              </a:rPr>
              <a:t>METHODOLOGY</a:t>
            </a: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a:off x="429360" y="-225482"/>
            <a:ext cx="17024727" cy="10737964"/>
          </a:xfrm>
          <a:custGeom>
            <a:avLst/>
            <a:gdLst/>
            <a:ahLst/>
            <a:cxnLst/>
            <a:rect l="l" t="t" r="r" b="b"/>
            <a:pathLst>
              <a:path w="17024727" h="10737964">
                <a:moveTo>
                  <a:pt x="0" y="0"/>
                </a:moveTo>
                <a:lnTo>
                  <a:pt x="17024726" y="0"/>
                </a:lnTo>
                <a:lnTo>
                  <a:pt x="17024726" y="10737964"/>
                </a:lnTo>
                <a:lnTo>
                  <a:pt x="0" y="10737964"/>
                </a:lnTo>
                <a:lnTo>
                  <a:pt x="0" y="0"/>
                </a:lnTo>
                <a:close/>
              </a:path>
            </a:pathLst>
          </a:custGeom>
          <a:blipFill>
            <a:blip r:embed="rId3"/>
            <a:stretch>
              <a:fillRect t="-123699"/>
            </a:stretch>
          </a:blipFill>
        </p:spPr>
      </p:sp>
      <p:sp>
        <p:nvSpPr>
          <p:cNvPr id="4" name="TextBox 4"/>
          <p:cNvSpPr txBox="1"/>
          <p:nvPr/>
        </p:nvSpPr>
        <p:spPr>
          <a:xfrm>
            <a:off x="3510474" y="1085850"/>
            <a:ext cx="11267053" cy="1520968"/>
          </a:xfrm>
          <a:prstGeom prst="rect">
            <a:avLst/>
          </a:prstGeom>
        </p:spPr>
        <p:txBody>
          <a:bodyPr lIns="0" tIns="0" rIns="0" bIns="0" rtlCol="0" anchor="t">
            <a:spAutoFit/>
          </a:bodyPr>
          <a:lstStyle/>
          <a:p>
            <a:pPr algn="ctr">
              <a:lnSpc>
                <a:spcPts val="11721"/>
              </a:lnSpc>
            </a:pPr>
            <a:r>
              <a:rPr lang="en-US" sz="10373" b="1">
                <a:solidFill>
                  <a:srgbClr val="FFFFFF"/>
                </a:solidFill>
                <a:latin typeface="Glacial Indifference Bold"/>
                <a:ea typeface="Glacial Indifference Bold"/>
                <a:cs typeface="Glacial Indifference Bold"/>
                <a:sym typeface="Glacial Indifference Bold"/>
              </a:rPr>
              <a:t>METHODOLOGY </a:t>
            </a:r>
          </a:p>
        </p:txBody>
      </p:sp>
      <p:grpSp>
        <p:nvGrpSpPr>
          <p:cNvPr id="5" name="Group 5"/>
          <p:cNvGrpSpPr>
            <a:grpSpLocks noChangeAspect="1"/>
          </p:cNvGrpSpPr>
          <p:nvPr/>
        </p:nvGrpSpPr>
        <p:grpSpPr>
          <a:xfrm>
            <a:off x="429360" y="3223628"/>
            <a:ext cx="5643345" cy="5643345"/>
            <a:chOff x="0" y="0"/>
            <a:chExt cx="14840029" cy="14840029"/>
          </a:xfrm>
        </p:grpSpPr>
        <p:sp>
          <p:nvSpPr>
            <p:cNvPr id="6" name="Freeform 6"/>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7" name="Freeform 7"/>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8" name="Freeform 8"/>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3" t="-7104" r="223" b="-7104"/>
              </a:stretch>
            </a:blipFill>
          </p:spPr>
        </p:sp>
      </p:grpSp>
      <p:sp>
        <p:nvSpPr>
          <p:cNvPr id="9" name="TextBox 9"/>
          <p:cNvSpPr txBox="1"/>
          <p:nvPr/>
        </p:nvSpPr>
        <p:spPr>
          <a:xfrm>
            <a:off x="6072705" y="3634005"/>
            <a:ext cx="10879028" cy="5604174"/>
          </a:xfrm>
          <a:prstGeom prst="rect">
            <a:avLst/>
          </a:prstGeom>
        </p:spPr>
        <p:txBody>
          <a:bodyPr lIns="0" tIns="0" rIns="0" bIns="0" rtlCol="0" anchor="t">
            <a:spAutoFit/>
          </a:bodyPr>
          <a:lstStyle/>
          <a:p>
            <a:pPr algn="just">
              <a:lnSpc>
                <a:spcPts val="4073"/>
              </a:lnSpc>
            </a:pPr>
            <a:r>
              <a:rPr lang="en-US" sz="3605" b="1">
                <a:solidFill>
                  <a:srgbClr val="FFFFFF"/>
                </a:solidFill>
                <a:latin typeface="Georgia Pro Bold"/>
                <a:ea typeface="Georgia Pro Bold"/>
                <a:cs typeface="Georgia Pro Bold"/>
                <a:sym typeface="Georgia Pro Bold"/>
              </a:rPr>
              <a:t>Step 4: Classification Using Linear Models</a:t>
            </a:r>
          </a:p>
          <a:p>
            <a:pPr marL="647700" lvl="1" indent="-323850" algn="just">
              <a:lnSpc>
                <a:spcPts val="5160"/>
              </a:lnSpc>
              <a:buFont typeface="Arial"/>
              <a:buChar char="•"/>
            </a:pPr>
            <a:r>
              <a:rPr lang="en-US" sz="3000">
                <a:solidFill>
                  <a:srgbClr val="FFFFFF"/>
                </a:solidFill>
                <a:latin typeface="Georgia Pro"/>
                <a:ea typeface="Georgia Pro"/>
                <a:cs typeface="Georgia Pro"/>
                <a:sym typeface="Georgia Pro"/>
              </a:rPr>
              <a:t>Implement Support Vector Machines (SVM) or Logistic Regression to classify articles.</a:t>
            </a:r>
          </a:p>
          <a:p>
            <a:pPr marL="647700" lvl="1" indent="-323850" algn="just">
              <a:lnSpc>
                <a:spcPts val="5370"/>
              </a:lnSpc>
              <a:buFont typeface="Arial"/>
              <a:buChar char="•"/>
            </a:pPr>
            <a:r>
              <a:rPr lang="en-US" sz="3000">
                <a:solidFill>
                  <a:srgbClr val="FFFFFF"/>
                </a:solidFill>
                <a:latin typeface="Georgia Pro"/>
                <a:ea typeface="Georgia Pro"/>
                <a:cs typeface="Georgia Pro"/>
                <a:sym typeface="Georgia Pro"/>
              </a:rPr>
              <a:t>Optimize hyperparameters for better accuracy</a:t>
            </a:r>
          </a:p>
          <a:p>
            <a:pPr algn="just">
              <a:lnSpc>
                <a:spcPts val="4073"/>
              </a:lnSpc>
            </a:pPr>
            <a:r>
              <a:rPr lang="en-US" sz="3605" b="1">
                <a:solidFill>
                  <a:srgbClr val="FFFFFF"/>
                </a:solidFill>
                <a:latin typeface="Georgia Pro Bold"/>
                <a:ea typeface="Georgia Pro Bold"/>
                <a:cs typeface="Georgia Pro Bold"/>
                <a:sym typeface="Georgia Pro Bold"/>
              </a:rPr>
              <a:t>Step 5: Model Evaluation</a:t>
            </a:r>
          </a:p>
          <a:p>
            <a:pPr marL="647700" lvl="1" indent="-323850" algn="just">
              <a:lnSpc>
                <a:spcPts val="4830"/>
              </a:lnSpc>
              <a:buFont typeface="Arial"/>
              <a:buChar char="•"/>
            </a:pPr>
            <a:r>
              <a:rPr lang="en-US" sz="3000">
                <a:solidFill>
                  <a:srgbClr val="FFFFFF"/>
                </a:solidFill>
                <a:latin typeface="Georgia Pro"/>
                <a:ea typeface="Georgia Pro"/>
                <a:cs typeface="Georgia Pro"/>
                <a:sym typeface="Georgia Pro"/>
              </a:rPr>
              <a:t>Use accuracy, precision, recall, and F1-score to evaluate performance.</a:t>
            </a:r>
          </a:p>
          <a:p>
            <a:pPr marL="647700" lvl="1" indent="-323850" algn="just">
              <a:lnSpc>
                <a:spcPts val="3390"/>
              </a:lnSpc>
              <a:buFont typeface="Arial"/>
              <a:buChar char="•"/>
            </a:pPr>
            <a:r>
              <a:rPr lang="en-US" sz="3000">
                <a:solidFill>
                  <a:srgbClr val="FFFFFF"/>
                </a:solidFill>
                <a:latin typeface="Georgia Pro"/>
                <a:ea typeface="Georgia Pro"/>
                <a:cs typeface="Georgia Pro"/>
                <a:sym typeface="Georgia Pro"/>
              </a:rPr>
              <a:t>Compare results with deep learning models to analyze efficiency.</a:t>
            </a:r>
          </a:p>
          <a:p>
            <a:pPr algn="just">
              <a:lnSpc>
                <a:spcPts val="4073"/>
              </a:lnSpc>
              <a:spcBef>
                <a:spcPct val="0"/>
              </a:spcBef>
            </a:pPr>
            <a:endParaRPr lang="en-US" sz="3000">
              <a:solidFill>
                <a:srgbClr val="FFFFFF"/>
              </a:solidFill>
              <a:latin typeface="Georgia Pro"/>
              <a:ea typeface="Georgia Pro"/>
              <a:cs typeface="Georgia Pro"/>
              <a:sym typeface="Georgia Pro"/>
            </a:endParaRP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flipH="1">
            <a:off x="762545" y="1028700"/>
            <a:ext cx="6941783" cy="12795913"/>
          </a:xfrm>
          <a:custGeom>
            <a:avLst/>
            <a:gdLst/>
            <a:ahLst/>
            <a:cxnLst/>
            <a:rect l="l" t="t" r="r" b="b"/>
            <a:pathLst>
              <a:path w="6941783" h="12795913">
                <a:moveTo>
                  <a:pt x="6941783" y="0"/>
                </a:moveTo>
                <a:lnTo>
                  <a:pt x="0" y="0"/>
                </a:lnTo>
                <a:lnTo>
                  <a:pt x="0" y="12795913"/>
                </a:lnTo>
                <a:lnTo>
                  <a:pt x="6941783" y="12795913"/>
                </a:lnTo>
                <a:lnTo>
                  <a:pt x="6941783" y="0"/>
                </a:lnTo>
                <a:close/>
              </a:path>
            </a:pathLst>
          </a:custGeom>
          <a:blipFill>
            <a:blip r:embed="rId4"/>
            <a:stretch>
              <a:fillRect/>
            </a:stretch>
          </a:blipFill>
        </p:spPr>
      </p:sp>
      <p:sp>
        <p:nvSpPr>
          <p:cNvPr id="5" name="TextBox 5"/>
          <p:cNvSpPr txBox="1"/>
          <p:nvPr/>
        </p:nvSpPr>
        <p:spPr>
          <a:xfrm>
            <a:off x="9144000" y="525590"/>
            <a:ext cx="6655149" cy="1044320"/>
          </a:xfrm>
          <a:prstGeom prst="rect">
            <a:avLst/>
          </a:prstGeom>
        </p:spPr>
        <p:txBody>
          <a:bodyPr lIns="0" tIns="0" rIns="0" bIns="0" rtlCol="0" anchor="t">
            <a:spAutoFit/>
          </a:bodyPr>
          <a:lstStyle/>
          <a:p>
            <a:pPr algn="ctr">
              <a:lnSpc>
                <a:spcPts val="8039"/>
              </a:lnSpc>
            </a:pPr>
            <a:r>
              <a:rPr lang="en-US" sz="7114" b="1">
                <a:solidFill>
                  <a:srgbClr val="FFFFFF"/>
                </a:solidFill>
                <a:latin typeface="Glacial Indifference Bold"/>
                <a:ea typeface="Glacial Indifference Bold"/>
                <a:cs typeface="Glacial Indifference Bold"/>
                <a:sym typeface="Glacial Indifference Bold"/>
              </a:rPr>
              <a:t>NOVELTY </a:t>
            </a:r>
          </a:p>
        </p:txBody>
      </p:sp>
      <p:sp>
        <p:nvSpPr>
          <p:cNvPr id="6" name="TextBox 6"/>
          <p:cNvSpPr txBox="1"/>
          <p:nvPr/>
        </p:nvSpPr>
        <p:spPr>
          <a:xfrm>
            <a:off x="8843028" y="2625725"/>
            <a:ext cx="7855506" cy="6400800"/>
          </a:xfrm>
          <a:prstGeom prst="rect">
            <a:avLst/>
          </a:prstGeom>
        </p:spPr>
        <p:txBody>
          <a:bodyPr lIns="0" tIns="0" rIns="0" bIns="0" rtlCol="0" anchor="t">
            <a:spAutoFit/>
          </a:bodyPr>
          <a:lstStyle/>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Hybrid Approach – Integrates text + image analysis for better accuracy.</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Lightweight &amp; Efficient – Uses SVM + TF-IDF, requiring low computational power compared to deep learning.</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Feature Reduction – PCA removes noise, improving accuracy and scalability.</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Scalable for Social Media – Can be extended for real-time fake news detection on platforms like Twitter and Facebook.</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Multi-Language Potential – Can be adapted beyond English using TF-IDF</a:t>
            </a:r>
          </a:p>
        </p:txBody>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4000500"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aphicFrame>
        <p:nvGraphicFramePr>
          <p:cNvPr id="4" name="Table 4"/>
          <p:cNvGraphicFramePr>
            <a:graphicFrameLocks noGrp="1"/>
          </p:cNvGraphicFramePr>
          <p:nvPr/>
        </p:nvGraphicFramePr>
        <p:xfrm>
          <a:off x="1028700" y="1727955"/>
          <a:ext cx="16230600" cy="8225013"/>
        </p:xfrm>
        <a:graphic>
          <a:graphicData uri="http://schemas.openxmlformats.org/drawingml/2006/table">
            <a:tbl>
              <a:tblPr/>
              <a:tblGrid>
                <a:gridCol w="3153992">
                  <a:extLst>
                    <a:ext uri="{9D8B030D-6E8A-4147-A177-3AD203B41FA5}">
                      <a16:colId xmlns:a16="http://schemas.microsoft.com/office/drawing/2014/main" val="20000"/>
                    </a:ext>
                  </a:extLst>
                </a:gridCol>
                <a:gridCol w="7155431">
                  <a:extLst>
                    <a:ext uri="{9D8B030D-6E8A-4147-A177-3AD203B41FA5}">
                      <a16:colId xmlns:a16="http://schemas.microsoft.com/office/drawing/2014/main" val="20001"/>
                    </a:ext>
                  </a:extLst>
                </a:gridCol>
                <a:gridCol w="5921178">
                  <a:extLst>
                    <a:ext uri="{9D8B030D-6E8A-4147-A177-3AD203B41FA5}">
                      <a16:colId xmlns:a16="http://schemas.microsoft.com/office/drawing/2014/main" val="20002"/>
                    </a:ext>
                  </a:extLst>
                </a:gridCol>
              </a:tblGrid>
              <a:tr h="1103888">
                <a:tc>
                  <a:txBody>
                    <a:bodyPr/>
                    <a:lstStyle/>
                    <a:p>
                      <a:pPr algn="ctr">
                        <a:lnSpc>
                          <a:spcPts val="4200"/>
                        </a:lnSpc>
                        <a:defRPr/>
                      </a:pPr>
                      <a:r>
                        <a:rPr lang="en-US" sz="3000" b="1">
                          <a:solidFill>
                            <a:srgbClr val="000000"/>
                          </a:solidFill>
                          <a:latin typeface="Georgia Pro Bold"/>
                          <a:ea typeface="Georgia Pro Bold"/>
                          <a:cs typeface="Georgia Pro Bold"/>
                          <a:sym typeface="Georgia Pro Bold"/>
                        </a:rPr>
                        <a:t>Features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99ACFF"/>
                    </a:solidFill>
                  </a:tcPr>
                </a:tc>
                <a:tc>
                  <a:txBody>
                    <a:bodyPr/>
                    <a:lstStyle/>
                    <a:p>
                      <a:pPr algn="ctr">
                        <a:lnSpc>
                          <a:spcPts val="4200"/>
                        </a:lnSpc>
                        <a:defRPr/>
                      </a:pPr>
                      <a:r>
                        <a:rPr lang="en-US" sz="3000" b="1">
                          <a:solidFill>
                            <a:srgbClr val="000000"/>
                          </a:solidFill>
                          <a:latin typeface="Georgia Pro Bold"/>
                          <a:ea typeface="Georgia Pro Bold"/>
                          <a:cs typeface="Georgia Pro Bold"/>
                          <a:sym typeface="Georgia Pro Bold"/>
                        </a:rPr>
                        <a:t>Existing Fake News Models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99ACFF"/>
                    </a:solidFill>
                  </a:tcPr>
                </a:tc>
                <a:tc>
                  <a:txBody>
                    <a:bodyPr/>
                    <a:lstStyle/>
                    <a:p>
                      <a:pPr algn="ctr">
                        <a:lnSpc>
                          <a:spcPts val="4200"/>
                        </a:lnSpc>
                        <a:defRPr/>
                      </a:pPr>
                      <a:r>
                        <a:rPr lang="en-US" sz="3000" b="1">
                          <a:solidFill>
                            <a:srgbClr val="000000"/>
                          </a:solidFill>
                          <a:latin typeface="Georgia Pro Bold"/>
                          <a:ea typeface="Georgia Pro Bold"/>
                          <a:cs typeface="Georgia Pro Bold"/>
                          <a:sym typeface="Georgia Pro Bold"/>
                        </a:rPr>
                        <a:t>Proposed Model</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99ACFF"/>
                    </a:solidFill>
                  </a:tcPr>
                </a:tc>
                <a:extLst>
                  <a:ext uri="{0D108BD9-81ED-4DB2-BD59-A6C34878D82A}">
                    <a16:rowId xmlns:a16="http://schemas.microsoft.com/office/drawing/2014/main" val="10000"/>
                  </a:ext>
                </a:extLst>
              </a:tr>
              <a:tr h="1673134">
                <a:tc>
                  <a:txBody>
                    <a:bodyPr/>
                    <a:lstStyle/>
                    <a:p>
                      <a:pPr algn="ctr">
                        <a:lnSpc>
                          <a:spcPts val="2800"/>
                        </a:lnSpc>
                        <a:defRPr/>
                      </a:pPr>
                      <a:r>
                        <a:rPr lang="en-US" sz="2000">
                          <a:solidFill>
                            <a:srgbClr val="000000"/>
                          </a:solidFill>
                          <a:latin typeface="Georgia Pro"/>
                          <a:ea typeface="Georgia Pro"/>
                          <a:cs typeface="Georgia Pro"/>
                          <a:sym typeface="Georgia Pro"/>
                        </a:rPr>
                        <a:t>Approach</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DD6FF"/>
                    </a:solidFill>
                  </a:tcPr>
                </a:tc>
                <a:tc>
                  <a:txBody>
                    <a:bodyPr/>
                    <a:lstStyle/>
                    <a:p>
                      <a:pPr algn="just">
                        <a:lnSpc>
                          <a:spcPts val="2800"/>
                        </a:lnSpc>
                        <a:defRPr/>
                      </a:pPr>
                      <a:endParaRPr lang="en-US" sz="1100"/>
                    </a:p>
                    <a:p>
                      <a:pPr algn="ctr">
                        <a:lnSpc>
                          <a:spcPts val="2800"/>
                        </a:lnSpc>
                      </a:pPr>
                      <a:r>
                        <a:rPr lang="en-US" sz="2000">
                          <a:solidFill>
                            <a:srgbClr val="000000"/>
                          </a:solidFill>
                          <a:latin typeface="Georgia Pro"/>
                          <a:ea typeface="Georgia Pro"/>
                          <a:cs typeface="Georgia Pro"/>
                          <a:sym typeface="Georgia Pro"/>
                        </a:rPr>
                        <a:t>  Deep Learning (CNN, LSTM)</a:t>
                      </a:r>
                    </a:p>
                    <a:p>
                      <a:pPr algn="ctr">
                        <a:lnSpc>
                          <a:spcPts val="2800"/>
                        </a:lnSpc>
                      </a:pPr>
                      <a:r>
                        <a:rPr lang="en-US" sz="2000">
                          <a:solidFill>
                            <a:srgbClr val="000000"/>
                          </a:solidFill>
                          <a:latin typeface="Georgia Pro"/>
                          <a:ea typeface="Georgia Pro"/>
                          <a:cs typeface="Georgia Pro"/>
                          <a:sym typeface="Georgia Pro"/>
                        </a:rPr>
                        <a:t>  </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Linear Classification (SVM, PCA)</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1"/>
                  </a:ext>
                </a:extLst>
              </a:tr>
              <a:tr h="1673134">
                <a:tc>
                  <a:txBody>
                    <a:bodyPr/>
                    <a:lstStyle/>
                    <a:p>
                      <a:pPr algn="ctr">
                        <a:lnSpc>
                          <a:spcPts val="2800"/>
                        </a:lnSpc>
                        <a:defRPr/>
                      </a:pPr>
                      <a:r>
                        <a:rPr lang="en-US" sz="2000">
                          <a:solidFill>
                            <a:srgbClr val="000000"/>
                          </a:solidFill>
                          <a:latin typeface="Georgia Pro"/>
                          <a:ea typeface="Georgia Pro"/>
                          <a:cs typeface="Georgia Pro"/>
                          <a:sym typeface="Georgia Pro"/>
                        </a:rPr>
                        <a:t>Data Requirement</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DD6FF"/>
                    </a:solidFill>
                  </a:tcPr>
                </a:tc>
                <a:tc>
                  <a:txBody>
                    <a:bodyPr/>
                    <a:lstStyle/>
                    <a:p>
                      <a:pPr algn="ctr">
                        <a:lnSpc>
                          <a:spcPts val="2800"/>
                        </a:lnSpc>
                        <a:defRPr/>
                      </a:pPr>
                      <a:endParaRPr lang="en-US" sz="1100"/>
                    </a:p>
                    <a:p>
                      <a:pPr algn="ctr">
                        <a:lnSpc>
                          <a:spcPts val="2800"/>
                        </a:lnSpc>
                      </a:pPr>
                      <a:r>
                        <a:rPr lang="en-US" sz="2000">
                          <a:solidFill>
                            <a:srgbClr val="000000"/>
                          </a:solidFill>
                          <a:latin typeface="Georgia Pro"/>
                          <a:ea typeface="Georgia Pro"/>
                          <a:cs typeface="Georgia Pro"/>
                          <a:sym typeface="Georgia Pro"/>
                        </a:rPr>
                        <a:t>  Requires large labelled datasets</a:t>
                      </a:r>
                    </a:p>
                    <a:p>
                      <a:pPr algn="ctr">
                        <a:lnSpc>
                          <a:spcPts val="2800"/>
                        </a:lnSpc>
                      </a:pPr>
                      <a:r>
                        <a:rPr lang="en-US" sz="2000">
                          <a:solidFill>
                            <a:srgbClr val="000000"/>
                          </a:solidFill>
                          <a:latin typeface="Georgia Pro"/>
                          <a:ea typeface="Georgia Pro"/>
                          <a:cs typeface="Georgia Pro"/>
                          <a:sym typeface="Georgia Pro"/>
                        </a:rPr>
                        <a:t>  </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Works with small labelled datasets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2"/>
                  </a:ext>
                </a:extLst>
              </a:tr>
              <a:tr h="1673134">
                <a:tc>
                  <a:txBody>
                    <a:bodyPr/>
                    <a:lstStyle/>
                    <a:p>
                      <a:pPr algn="ctr">
                        <a:lnSpc>
                          <a:spcPts val="2800"/>
                        </a:lnSpc>
                        <a:defRPr/>
                      </a:pPr>
                      <a:endParaRPr lang="en-US" sz="1100"/>
                    </a:p>
                    <a:p>
                      <a:pPr algn="ctr">
                        <a:lnSpc>
                          <a:spcPts val="2800"/>
                        </a:lnSpc>
                      </a:pPr>
                      <a:r>
                        <a:rPr lang="en-US" sz="2000">
                          <a:solidFill>
                            <a:srgbClr val="000000"/>
                          </a:solidFill>
                          <a:latin typeface="Georgia Pro"/>
                          <a:ea typeface="Georgia Pro"/>
                          <a:cs typeface="Georgia Pro"/>
                          <a:sym typeface="Georgia Pro"/>
                        </a:rPr>
                        <a:t>  Computational Cost</a:t>
                      </a:r>
                    </a:p>
                    <a:p>
                      <a:pPr algn="ctr">
                        <a:lnSpc>
                          <a:spcPts val="2800"/>
                        </a:lnSpc>
                      </a:pPr>
                      <a:r>
                        <a:rPr lang="en-US" sz="2000">
                          <a:solidFill>
                            <a:srgbClr val="000000"/>
                          </a:solidFill>
                          <a:latin typeface="Georgia Pro"/>
                          <a:ea typeface="Georgia Pro"/>
                          <a:cs typeface="Georgia Pro"/>
                          <a:sym typeface="Georgia Pro"/>
                        </a:rPr>
                        <a:t>  </a:t>
                      </a:r>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DD6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High (requires GPUs)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Low (runs on standard CPUs)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3"/>
                  </a:ext>
                </a:extLst>
              </a:tr>
              <a:tr h="916253">
                <a:tc>
                  <a:txBody>
                    <a:bodyPr/>
                    <a:lstStyle/>
                    <a:p>
                      <a:pPr algn="ctr">
                        <a:lnSpc>
                          <a:spcPts val="2800"/>
                        </a:lnSpc>
                        <a:defRPr/>
                      </a:pPr>
                      <a:r>
                        <a:rPr lang="en-US" sz="2000">
                          <a:solidFill>
                            <a:srgbClr val="000000"/>
                          </a:solidFill>
                          <a:latin typeface="Georgia Pro"/>
                          <a:ea typeface="Georgia Pro"/>
                          <a:cs typeface="Georgia Pro"/>
                          <a:sym typeface="Georgia Pro"/>
                        </a:rPr>
                        <a:t>Interpretability</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DD6FF"/>
                    </a:solidFill>
                  </a:tcPr>
                </a:tc>
                <a:tc>
                  <a:txBody>
                    <a:bodyPr/>
                    <a:lstStyle/>
                    <a:p>
                      <a:pPr algn="ctr">
                        <a:lnSpc>
                          <a:spcPts val="2799"/>
                        </a:lnSpc>
                        <a:defRPr/>
                      </a:pPr>
                      <a:r>
                        <a:rPr lang="en-US" sz="1999">
                          <a:solidFill>
                            <a:srgbClr val="000000"/>
                          </a:solidFill>
                          <a:latin typeface="Georgia Pro"/>
                          <a:ea typeface="Georgia Pro"/>
                          <a:cs typeface="Georgia Pro"/>
                          <a:sym typeface="Georgia Pro"/>
                        </a:rPr>
                        <a:t>Low (black-box nature)</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799"/>
                        </a:lnSpc>
                        <a:defRPr/>
                      </a:pPr>
                      <a:r>
                        <a:rPr lang="en-US" sz="1999">
                          <a:solidFill>
                            <a:srgbClr val="000000"/>
                          </a:solidFill>
                          <a:latin typeface="Georgia Pro"/>
                          <a:ea typeface="Georgia Pro"/>
                          <a:cs typeface="Georgia Pro"/>
                          <a:sym typeface="Georgia Pro"/>
                        </a:rPr>
                        <a:t>High (understandable model)</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4"/>
                  </a:ext>
                </a:extLst>
              </a:tr>
              <a:tr h="1185469">
                <a:tc>
                  <a:txBody>
                    <a:bodyPr/>
                    <a:lstStyle/>
                    <a:p>
                      <a:pPr algn="ctr">
                        <a:lnSpc>
                          <a:spcPts val="2800"/>
                        </a:lnSpc>
                        <a:defRPr/>
                      </a:pPr>
                      <a:r>
                        <a:rPr lang="en-US" sz="2000">
                          <a:solidFill>
                            <a:srgbClr val="000000"/>
                          </a:solidFill>
                          <a:latin typeface="Georgia Pro"/>
                          <a:ea typeface="Georgia Pro"/>
                          <a:cs typeface="Georgia Pro"/>
                          <a:sym typeface="Georgia Pro"/>
                        </a:rPr>
                        <a:t>Scalability</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CDD6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Difficult for smaller applications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tc>
                  <a:txBody>
                    <a:bodyPr/>
                    <a:lstStyle/>
                    <a:p>
                      <a:pPr algn="ctr">
                        <a:lnSpc>
                          <a:spcPts val="2800"/>
                        </a:lnSpc>
                        <a:defRPr/>
                      </a:pPr>
                      <a:r>
                        <a:rPr lang="en-US" sz="2000">
                          <a:solidFill>
                            <a:srgbClr val="000000"/>
                          </a:solidFill>
                          <a:latin typeface="Georgia Pro"/>
                          <a:ea typeface="Georgia Pro"/>
                          <a:cs typeface="Georgia Pro"/>
                          <a:sym typeface="Georgia Pro"/>
                        </a:rPr>
                        <a:t>Easy to integrate in real-world systems</a:t>
                      </a:r>
                      <a:endParaRPr lang="en-US" sz="1100"/>
                    </a:p>
                  </a:txBody>
                  <a:tcPr marL="190500" marR="190500" marT="190500" marB="190500" anchor="ctr">
                    <a:lnL w="0" cap="flat" cmpd="sng" algn="ctr">
                      <a:solidFill>
                        <a:srgbClr val="99ACFF"/>
                      </a:solidFill>
                      <a:prstDash val="solid"/>
                      <a:round/>
                      <a:headEnd type="none" w="med" len="med"/>
                      <a:tailEnd type="none" w="med" len="med"/>
                    </a:lnL>
                    <a:lnR w="0" cap="flat" cmpd="sng" algn="ctr">
                      <a:solidFill>
                        <a:srgbClr val="99ACFF"/>
                      </a:solidFill>
                      <a:prstDash val="solid"/>
                      <a:round/>
                      <a:headEnd type="none" w="med" len="med"/>
                      <a:tailEnd type="none" w="med" len="med"/>
                    </a:lnR>
                    <a:lnT w="0" cap="flat" cmpd="sng" algn="ctr">
                      <a:solidFill>
                        <a:srgbClr val="99ACFF"/>
                      </a:solidFill>
                      <a:prstDash val="solid"/>
                      <a:round/>
                      <a:headEnd type="none" w="med" len="med"/>
                      <a:tailEnd type="none" w="med" len="med"/>
                    </a:lnT>
                    <a:lnB w="0" cap="flat" cmpd="sng" algn="ctr">
                      <a:solidFill>
                        <a:srgbClr val="99ACFF"/>
                      </a:solidFill>
                      <a:prstDash val="solid"/>
                      <a:round/>
                      <a:headEnd type="none" w="med" len="med"/>
                      <a:tailEnd type="none" w="med" len="med"/>
                    </a:lnB>
                    <a:solidFill>
                      <a:srgbClr val="E3E8FF"/>
                    </a:solidFill>
                  </a:tcPr>
                </a:tc>
                <a:extLst>
                  <a:ext uri="{0D108BD9-81ED-4DB2-BD59-A6C34878D82A}">
                    <a16:rowId xmlns:a16="http://schemas.microsoft.com/office/drawing/2014/main" val="10005"/>
                  </a:ext>
                </a:extLst>
              </a:tr>
            </a:tbl>
          </a:graphicData>
        </a:graphic>
      </p:graphicFrame>
      <p:sp>
        <p:nvSpPr>
          <p:cNvPr id="5" name="TextBox 5"/>
          <p:cNvSpPr txBox="1"/>
          <p:nvPr/>
        </p:nvSpPr>
        <p:spPr>
          <a:xfrm>
            <a:off x="2056722" y="28575"/>
            <a:ext cx="14174556" cy="2763393"/>
          </a:xfrm>
          <a:prstGeom prst="rect">
            <a:avLst/>
          </a:prstGeom>
        </p:spPr>
        <p:txBody>
          <a:bodyPr lIns="0" tIns="0" rIns="0" bIns="0" rtlCol="0" anchor="t">
            <a:spAutoFit/>
          </a:bodyPr>
          <a:lstStyle/>
          <a:p>
            <a:pPr algn="ctr">
              <a:lnSpc>
                <a:spcPts val="6780"/>
              </a:lnSpc>
            </a:pPr>
            <a:r>
              <a:rPr lang="en-US" sz="6000" b="1">
                <a:solidFill>
                  <a:srgbClr val="FFFFFF"/>
                </a:solidFill>
                <a:latin typeface="Glacial Indifference Bold"/>
                <a:ea typeface="Glacial Indifference Bold"/>
                <a:cs typeface="Glacial Indifference Bold"/>
                <a:sym typeface="Glacial Indifference Bold"/>
              </a:rPr>
              <a:t>HOW IS IT DIFFERENT FROM EXISTING SOLUTIONS?</a:t>
            </a:r>
          </a:p>
          <a:p>
            <a:pPr algn="r">
              <a:lnSpc>
                <a:spcPts val="8039"/>
              </a:lnSpc>
            </a:pPr>
            <a:endParaRPr lang="en-US" sz="6000" b="1">
              <a:solidFill>
                <a:srgbClr val="FFFFFF"/>
              </a:solidFill>
              <a:latin typeface="Glacial Indifference Bold"/>
              <a:ea typeface="Glacial Indifference Bold"/>
              <a:cs typeface="Glacial Indifference Bold"/>
              <a:sym typeface="Glacial Indifference Bold"/>
            </a:endParaRPr>
          </a:p>
        </p:txBody>
      </p:sp>
      <p:sp>
        <p:nvSpPr>
          <p:cNvPr id="6" name="TextBox 6"/>
          <p:cNvSpPr txBox="1"/>
          <p:nvPr/>
        </p:nvSpPr>
        <p:spPr>
          <a:xfrm>
            <a:off x="174879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pSp>
        <p:nvGrpSpPr>
          <p:cNvPr id="4" name="Group 4"/>
          <p:cNvGrpSpPr/>
          <p:nvPr/>
        </p:nvGrpSpPr>
        <p:grpSpPr>
          <a:xfrm>
            <a:off x="1333857" y="2166330"/>
            <a:ext cx="5954339" cy="5954339"/>
            <a:chOff x="0" y="0"/>
            <a:chExt cx="812800" cy="812800"/>
          </a:xfrm>
        </p:grpSpPr>
        <p:sp>
          <p:nvSpPr>
            <p:cNvPr id="5" name="Freeform 5"/>
            <p:cNvSpPr/>
            <p:nvPr/>
          </p:nvSpPr>
          <p:spPr>
            <a:xfrm>
              <a:off x="0" y="0"/>
              <a:ext cx="812800" cy="812800"/>
            </a:xfrm>
            <a:custGeom>
              <a:avLst/>
              <a:gdLst/>
              <a:ahLst/>
              <a:cxnLst/>
              <a:rect l="l" t="t" r="r" b="b"/>
              <a:pathLst>
                <a:path w="812800" h="812800">
                  <a:moveTo>
                    <a:pt x="55909" y="0"/>
                  </a:moveTo>
                  <a:lnTo>
                    <a:pt x="756891" y="0"/>
                  </a:lnTo>
                  <a:cubicBezTo>
                    <a:pt x="771719" y="0"/>
                    <a:pt x="785940" y="5890"/>
                    <a:pt x="796425" y="16375"/>
                  </a:cubicBezTo>
                  <a:cubicBezTo>
                    <a:pt x="806910" y="26860"/>
                    <a:pt x="812800" y="41081"/>
                    <a:pt x="812800" y="55909"/>
                  </a:cubicBezTo>
                  <a:lnTo>
                    <a:pt x="812800" y="756891"/>
                  </a:lnTo>
                  <a:cubicBezTo>
                    <a:pt x="812800" y="771719"/>
                    <a:pt x="806910" y="785940"/>
                    <a:pt x="796425" y="796425"/>
                  </a:cubicBezTo>
                  <a:cubicBezTo>
                    <a:pt x="785940" y="806910"/>
                    <a:pt x="771719" y="812800"/>
                    <a:pt x="756891" y="812800"/>
                  </a:cubicBezTo>
                  <a:lnTo>
                    <a:pt x="55909" y="812800"/>
                  </a:lnTo>
                  <a:cubicBezTo>
                    <a:pt x="41081" y="812800"/>
                    <a:pt x="26860" y="806910"/>
                    <a:pt x="16375" y="796425"/>
                  </a:cubicBezTo>
                  <a:cubicBezTo>
                    <a:pt x="5890" y="785940"/>
                    <a:pt x="0" y="771719"/>
                    <a:pt x="0" y="756891"/>
                  </a:cubicBezTo>
                  <a:lnTo>
                    <a:pt x="0" y="55909"/>
                  </a:lnTo>
                  <a:cubicBezTo>
                    <a:pt x="0" y="41081"/>
                    <a:pt x="5890" y="26860"/>
                    <a:pt x="16375" y="16375"/>
                  </a:cubicBezTo>
                  <a:cubicBezTo>
                    <a:pt x="26860" y="5890"/>
                    <a:pt x="41081" y="0"/>
                    <a:pt x="55909" y="0"/>
                  </a:cubicBezTo>
                  <a:close/>
                </a:path>
              </a:pathLst>
            </a:custGeom>
            <a:blipFill>
              <a:blip r:embed="rId4"/>
              <a:stretch>
                <a:fillRect l="-53195" r="-24554"/>
              </a:stretch>
            </a:blipFill>
          </p:spPr>
        </p:sp>
      </p:grpSp>
      <p:sp>
        <p:nvSpPr>
          <p:cNvPr id="6" name="TextBox 6"/>
          <p:cNvSpPr txBox="1"/>
          <p:nvPr/>
        </p:nvSpPr>
        <p:spPr>
          <a:xfrm>
            <a:off x="8457083" y="990310"/>
            <a:ext cx="8335813" cy="1176020"/>
          </a:xfrm>
          <a:prstGeom prst="rect">
            <a:avLst/>
          </a:prstGeom>
        </p:spPr>
        <p:txBody>
          <a:bodyPr lIns="0" tIns="0" rIns="0" bIns="0" rtlCol="0" anchor="t">
            <a:spAutoFit/>
          </a:bodyPr>
          <a:lstStyle/>
          <a:p>
            <a:pPr algn="ctr">
              <a:lnSpc>
                <a:spcPts val="9040"/>
              </a:lnSpc>
            </a:pPr>
            <a:r>
              <a:rPr lang="en-US" sz="8000" b="1">
                <a:solidFill>
                  <a:srgbClr val="FFFFFF"/>
                </a:solidFill>
                <a:latin typeface="Glacial Indifference Bold"/>
                <a:ea typeface="Glacial Indifference Bold"/>
                <a:cs typeface="Glacial Indifference Bold"/>
                <a:sym typeface="Glacial Indifference Bold"/>
              </a:rPr>
              <a:t>APPLICATIONS</a:t>
            </a:r>
          </a:p>
        </p:txBody>
      </p:sp>
      <p:sp>
        <p:nvSpPr>
          <p:cNvPr id="7" name="TextBox 7"/>
          <p:cNvSpPr txBox="1"/>
          <p:nvPr/>
        </p:nvSpPr>
        <p:spPr>
          <a:xfrm>
            <a:off x="8206663" y="2090130"/>
            <a:ext cx="9850163" cy="6600825"/>
          </a:xfrm>
          <a:prstGeom prst="rect">
            <a:avLst/>
          </a:prstGeom>
        </p:spPr>
        <p:txBody>
          <a:bodyPr lIns="0" tIns="0" rIns="0" bIns="0" rtlCol="0" anchor="t">
            <a:spAutoFit/>
          </a:bodyPr>
          <a:lstStyle/>
          <a:p>
            <a:pPr algn="just">
              <a:lnSpc>
                <a:spcPts val="4200"/>
              </a:lnSpc>
            </a:pPr>
            <a:endParaRPr/>
          </a:p>
          <a:p>
            <a:pPr algn="just">
              <a:lnSpc>
                <a:spcPts val="4200"/>
              </a:lnSpc>
            </a:pPr>
            <a:r>
              <a:rPr lang="en-US" sz="3000">
                <a:solidFill>
                  <a:srgbClr val="FFFFFF"/>
                </a:solidFill>
                <a:latin typeface="Georgia Pro"/>
                <a:ea typeface="Georgia Pro"/>
                <a:cs typeface="Georgia Pro"/>
                <a:sym typeface="Georgia Pro"/>
              </a:rPr>
              <a:t>This project has wide-ranging applications, including:</a:t>
            </a:r>
          </a:p>
          <a:p>
            <a:pPr algn="just">
              <a:lnSpc>
                <a:spcPts val="4759"/>
              </a:lnSpc>
            </a:pPr>
            <a:r>
              <a:rPr lang="en-US" sz="3399" b="1">
                <a:solidFill>
                  <a:srgbClr val="FFFFFF"/>
                </a:solidFill>
                <a:latin typeface="Georgia Pro Bold"/>
                <a:ea typeface="Georgia Pro Bold"/>
                <a:cs typeface="Georgia Pro Bold"/>
                <a:sym typeface="Georgia Pro Bold"/>
              </a:rPr>
              <a:t>Social Media Platforms</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Can be integrated into Facebook, Twitter, and Instagram to filter fake news posts.</a:t>
            </a:r>
          </a:p>
          <a:p>
            <a:pPr algn="just">
              <a:lnSpc>
                <a:spcPts val="4759"/>
              </a:lnSpc>
            </a:pPr>
            <a:r>
              <a:rPr lang="en-US" sz="3399" b="1">
                <a:solidFill>
                  <a:srgbClr val="FFFFFF"/>
                </a:solidFill>
                <a:latin typeface="Georgia Pro Bold"/>
                <a:ea typeface="Georgia Pro Bold"/>
                <a:cs typeface="Georgia Pro Bold"/>
                <a:sym typeface="Georgia Pro Bold"/>
              </a:rPr>
              <a:t>Journalism &amp; News Agencies</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Helps organizations like BBC, Reuters, and The New York Times to verify news sources.</a:t>
            </a:r>
          </a:p>
          <a:p>
            <a:pPr algn="just">
              <a:lnSpc>
                <a:spcPts val="4759"/>
              </a:lnSpc>
            </a:pPr>
            <a:r>
              <a:rPr lang="en-US" sz="3399" b="1">
                <a:solidFill>
                  <a:srgbClr val="FFFFFF"/>
                </a:solidFill>
                <a:latin typeface="Georgia Pro Bold"/>
                <a:ea typeface="Georgia Pro Bold"/>
                <a:cs typeface="Georgia Pro Bold"/>
                <a:sym typeface="Georgia Pro Bold"/>
              </a:rPr>
              <a:t>Government and Policy Making</a:t>
            </a:r>
          </a:p>
          <a:p>
            <a:pPr marL="647700" lvl="1" indent="-323850" algn="just">
              <a:lnSpc>
                <a:spcPts val="4200"/>
              </a:lnSpc>
              <a:buFont typeface="Arial"/>
              <a:buChar char="•"/>
            </a:pPr>
            <a:r>
              <a:rPr lang="en-US" sz="3000">
                <a:solidFill>
                  <a:srgbClr val="FFFFFF"/>
                </a:solidFill>
                <a:latin typeface="Georgia Pro"/>
                <a:ea typeface="Georgia Pro"/>
                <a:cs typeface="Georgia Pro"/>
                <a:sym typeface="Georgia Pro"/>
              </a:rPr>
              <a:t>Assists law enforcement and fact-checking agencies in combating misinformation campaigns.</a:t>
            </a:r>
          </a:p>
          <a:p>
            <a:pPr algn="just">
              <a:lnSpc>
                <a:spcPts val="4200"/>
              </a:lnSpc>
            </a:pPr>
            <a:endParaRPr lang="en-US" sz="3000">
              <a:solidFill>
                <a:srgbClr val="FFFFFF"/>
              </a:solidFill>
              <a:latin typeface="Georgia Pro"/>
              <a:ea typeface="Georgia Pro"/>
              <a:cs typeface="Georgia Pro"/>
              <a:sym typeface="Georgia Pro"/>
            </a:endParaRPr>
          </a:p>
        </p:txBody>
      </p:sp>
      <p:sp>
        <p:nvSpPr>
          <p:cNvPr id="8" name="TextBox 8"/>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pSp>
        <p:nvGrpSpPr>
          <p:cNvPr id="4" name="Group 4"/>
          <p:cNvGrpSpPr>
            <a:grpSpLocks noChangeAspect="1"/>
          </p:cNvGrpSpPr>
          <p:nvPr/>
        </p:nvGrpSpPr>
        <p:grpSpPr>
          <a:xfrm>
            <a:off x="11030857" y="1970812"/>
            <a:ext cx="7090278" cy="7090278"/>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r="-38492"/>
              </a:stretch>
            </a:blipFill>
          </p:spPr>
        </p:sp>
      </p:grpSp>
      <p:sp>
        <p:nvSpPr>
          <p:cNvPr id="8" name="TextBox 8"/>
          <p:cNvSpPr txBox="1"/>
          <p:nvPr/>
        </p:nvSpPr>
        <p:spPr>
          <a:xfrm>
            <a:off x="4532894" y="105030"/>
            <a:ext cx="5330557" cy="2063495"/>
          </a:xfrm>
          <a:prstGeom prst="rect">
            <a:avLst/>
          </a:prstGeom>
        </p:spPr>
        <p:txBody>
          <a:bodyPr lIns="0" tIns="0" rIns="0" bIns="0" rtlCol="0" anchor="t">
            <a:spAutoFit/>
          </a:bodyPr>
          <a:lstStyle/>
          <a:p>
            <a:pPr algn="ctr">
              <a:lnSpc>
                <a:spcPts val="8039"/>
              </a:lnSpc>
            </a:pPr>
            <a:r>
              <a:rPr lang="en-US" sz="7114" b="1">
                <a:solidFill>
                  <a:srgbClr val="FFFFFF"/>
                </a:solidFill>
                <a:latin typeface="Glacial Indifference Bold"/>
                <a:ea typeface="Glacial Indifference Bold"/>
                <a:cs typeface="Glacial Indifference Bold"/>
                <a:sym typeface="Glacial Indifference Bold"/>
              </a:rPr>
              <a:t>DATASET DETAILS</a:t>
            </a:r>
          </a:p>
        </p:txBody>
      </p:sp>
      <p:sp>
        <p:nvSpPr>
          <p:cNvPr id="9" name="TextBox 9"/>
          <p:cNvSpPr txBox="1"/>
          <p:nvPr/>
        </p:nvSpPr>
        <p:spPr>
          <a:xfrm>
            <a:off x="309128" y="2473325"/>
            <a:ext cx="9749272" cy="7458075"/>
          </a:xfrm>
          <a:prstGeom prst="rect">
            <a:avLst/>
          </a:prstGeom>
        </p:spPr>
        <p:txBody>
          <a:bodyPr lIns="0" tIns="0" rIns="0" bIns="0" rtlCol="0" anchor="t">
            <a:spAutoFit/>
          </a:bodyPr>
          <a:lstStyle/>
          <a:p>
            <a:pPr algn="just">
              <a:lnSpc>
                <a:spcPts val="4200"/>
              </a:lnSpc>
            </a:pPr>
            <a:r>
              <a:rPr lang="en-US" sz="3000" b="1" u="sng">
                <a:solidFill>
                  <a:srgbClr val="FFFFFF"/>
                </a:solidFill>
                <a:latin typeface="HK Grotesk Bold"/>
                <a:ea typeface="HK Grotesk Bold"/>
                <a:cs typeface="HK Grotesk Bold"/>
                <a:sym typeface="HK Grotesk Bold"/>
              </a:rPr>
              <a:t>Title: LIAR data set</a:t>
            </a:r>
          </a:p>
          <a:p>
            <a:pPr algn="just">
              <a:lnSpc>
                <a:spcPts val="4200"/>
              </a:lnSpc>
            </a:pPr>
            <a:r>
              <a:rPr lang="en-US" sz="3000">
                <a:solidFill>
                  <a:srgbClr val="FFFFFF"/>
                </a:solidFill>
                <a:latin typeface="HK Grotesk"/>
                <a:ea typeface="HK Grotesk"/>
                <a:cs typeface="HK Grotesk"/>
                <a:sym typeface="HK Grotesk"/>
              </a:rPr>
              <a:t>W</a:t>
            </a:r>
            <a:r>
              <a:rPr lang="en-US" sz="3000" b="1">
                <a:solidFill>
                  <a:srgbClr val="FFFFFF"/>
                </a:solidFill>
                <a:latin typeface="HK Grotesk Bold"/>
                <a:ea typeface="HK Grotesk Bold"/>
                <a:cs typeface="HK Grotesk Bold"/>
                <a:sym typeface="HK Grotesk Bold"/>
              </a:rPr>
              <a:t>hat is it:</a:t>
            </a:r>
            <a:r>
              <a:rPr lang="en-US" sz="3000">
                <a:solidFill>
                  <a:srgbClr val="FFFFFF"/>
                </a:solidFill>
                <a:latin typeface="HK Grotesk"/>
                <a:ea typeface="HK Grotesk"/>
                <a:cs typeface="HK Grotesk"/>
                <a:sym typeface="HK Grotesk"/>
              </a:rPr>
              <a:t> This is an media viral which gives news about the other media websites and posts.</a:t>
            </a:r>
          </a:p>
          <a:p>
            <a:pPr algn="just">
              <a:lnSpc>
                <a:spcPts val="4200"/>
              </a:lnSpc>
            </a:pPr>
            <a:r>
              <a:rPr lang="en-US" sz="3000" b="1">
                <a:solidFill>
                  <a:srgbClr val="FFFFFF"/>
                </a:solidFill>
                <a:latin typeface="HK Grotesk Bold"/>
                <a:ea typeface="HK Grotesk Bold"/>
                <a:cs typeface="HK Grotesk Bold"/>
                <a:sym typeface="HK Grotesk Bold"/>
              </a:rPr>
              <a:t>Why its chosen:</a:t>
            </a:r>
            <a:r>
              <a:rPr lang="en-US" sz="3000">
                <a:solidFill>
                  <a:srgbClr val="FFFFFF"/>
                </a:solidFill>
                <a:latin typeface="HK Grotesk"/>
                <a:ea typeface="HK Grotesk"/>
                <a:cs typeface="HK Grotesk"/>
                <a:sym typeface="HK Grotesk"/>
              </a:rPr>
              <a:t> It shows the fake news of any one the posts in social media</a:t>
            </a:r>
          </a:p>
          <a:p>
            <a:pPr algn="just">
              <a:lnSpc>
                <a:spcPts val="4200"/>
              </a:lnSpc>
            </a:pPr>
            <a:r>
              <a:rPr lang="en-US" sz="3000" b="1">
                <a:solidFill>
                  <a:srgbClr val="FFFFFF"/>
                </a:solidFill>
                <a:latin typeface="HK Grotesk Bold"/>
                <a:ea typeface="HK Grotesk Bold"/>
                <a:cs typeface="HK Grotesk Bold"/>
                <a:sym typeface="HK Grotesk Bold"/>
              </a:rPr>
              <a:t>source: </a:t>
            </a:r>
            <a:r>
              <a:rPr lang="en-US" sz="3000">
                <a:solidFill>
                  <a:srgbClr val="FFFFFF"/>
                </a:solidFill>
                <a:latin typeface="HK Grotesk"/>
                <a:ea typeface="HK Grotesk"/>
                <a:cs typeface="HK Grotesk"/>
                <a:sym typeface="HK Grotesk"/>
              </a:rPr>
              <a:t>Buzz feed website</a:t>
            </a:r>
          </a:p>
          <a:p>
            <a:pPr algn="just">
              <a:lnSpc>
                <a:spcPts val="4200"/>
              </a:lnSpc>
            </a:pPr>
            <a:endParaRPr lang="en-US" sz="3000">
              <a:solidFill>
                <a:srgbClr val="FFFFFF"/>
              </a:solidFill>
              <a:latin typeface="HK Grotesk"/>
              <a:ea typeface="HK Grotesk"/>
              <a:cs typeface="HK Grotesk"/>
              <a:sym typeface="HK Grotesk"/>
            </a:endParaRPr>
          </a:p>
          <a:p>
            <a:pPr algn="just">
              <a:lnSpc>
                <a:spcPts val="4200"/>
              </a:lnSpc>
            </a:pPr>
            <a:r>
              <a:rPr lang="en-US" sz="3000" b="1" u="sng">
                <a:solidFill>
                  <a:srgbClr val="FFFFFF"/>
                </a:solidFill>
                <a:latin typeface="HK Grotesk Bold"/>
                <a:ea typeface="HK Grotesk Bold"/>
                <a:cs typeface="HK Grotesk Bold"/>
                <a:sym typeface="HK Grotesk Bold"/>
              </a:rPr>
              <a:t>Title: Fake news net dataset</a:t>
            </a:r>
          </a:p>
          <a:p>
            <a:pPr algn="just">
              <a:lnSpc>
                <a:spcPts val="4200"/>
              </a:lnSpc>
            </a:pPr>
            <a:r>
              <a:rPr lang="en-US" sz="3000">
                <a:solidFill>
                  <a:srgbClr val="FFFFFF"/>
                </a:solidFill>
                <a:latin typeface="HK Grotesk"/>
                <a:ea typeface="HK Grotesk"/>
                <a:cs typeface="HK Grotesk"/>
                <a:sym typeface="HK Grotesk"/>
              </a:rPr>
              <a:t>W</a:t>
            </a:r>
            <a:r>
              <a:rPr lang="en-US" sz="3000" b="1">
                <a:solidFill>
                  <a:srgbClr val="FFFFFF"/>
                </a:solidFill>
                <a:latin typeface="HK Grotesk Bold"/>
                <a:ea typeface="HK Grotesk Bold"/>
                <a:cs typeface="HK Grotesk Bold"/>
                <a:sym typeface="HK Grotesk Bold"/>
              </a:rPr>
              <a:t>hat is it:</a:t>
            </a:r>
            <a:r>
              <a:rPr lang="en-US" sz="3000">
                <a:solidFill>
                  <a:srgbClr val="FFFFFF"/>
                </a:solidFill>
                <a:latin typeface="HK Grotesk"/>
                <a:ea typeface="HK Grotesk"/>
                <a:cs typeface="HK Grotesk"/>
                <a:sym typeface="HK Grotesk"/>
              </a:rPr>
              <a:t> Give a clear graph about the news published in the political region.</a:t>
            </a:r>
          </a:p>
          <a:p>
            <a:pPr algn="just">
              <a:lnSpc>
                <a:spcPts val="4200"/>
              </a:lnSpc>
            </a:pPr>
            <a:r>
              <a:rPr lang="en-US" sz="3000" b="1">
                <a:solidFill>
                  <a:srgbClr val="FFFFFF"/>
                </a:solidFill>
                <a:latin typeface="HK Grotesk Bold"/>
                <a:ea typeface="HK Grotesk Bold"/>
                <a:cs typeface="HK Grotesk Bold"/>
                <a:sym typeface="HK Grotesk Bold"/>
              </a:rPr>
              <a:t>Why is it chosen:</a:t>
            </a:r>
            <a:r>
              <a:rPr lang="en-US" sz="3000">
                <a:solidFill>
                  <a:srgbClr val="FFFFFF"/>
                </a:solidFill>
                <a:latin typeface="HK Grotesk"/>
                <a:ea typeface="HK Grotesk"/>
                <a:cs typeface="HK Grotesk"/>
                <a:sym typeface="HK Grotesk"/>
              </a:rPr>
              <a:t> Get to know mainly about the content in the political conferences.</a:t>
            </a:r>
          </a:p>
          <a:p>
            <a:pPr algn="just">
              <a:lnSpc>
                <a:spcPts val="4200"/>
              </a:lnSpc>
            </a:pPr>
            <a:r>
              <a:rPr lang="en-US" sz="3000" b="1">
                <a:solidFill>
                  <a:srgbClr val="FFFFFF"/>
                </a:solidFill>
                <a:latin typeface="HK Grotesk Bold"/>
                <a:ea typeface="HK Grotesk Bold"/>
                <a:cs typeface="HK Grotesk Bold"/>
                <a:sym typeface="HK Grotesk Bold"/>
              </a:rPr>
              <a:t>source: </a:t>
            </a:r>
            <a:r>
              <a:rPr lang="en-US" sz="3000">
                <a:solidFill>
                  <a:srgbClr val="FFFFFF"/>
                </a:solidFill>
                <a:latin typeface="HK Grotesk"/>
                <a:ea typeface="HK Grotesk"/>
                <a:cs typeface="HK Grotesk"/>
                <a:sym typeface="HK Grotesk"/>
              </a:rPr>
              <a:t> Kaggle website </a:t>
            </a:r>
          </a:p>
          <a:p>
            <a:pPr algn="just">
              <a:lnSpc>
                <a:spcPts val="4200"/>
              </a:lnSpc>
            </a:pPr>
            <a:endParaRPr lang="en-US" sz="3000">
              <a:solidFill>
                <a:srgbClr val="FFFFFF"/>
              </a:solidFill>
              <a:latin typeface="HK Grotesk"/>
              <a:ea typeface="HK Grotesk"/>
              <a:cs typeface="HK Grotesk"/>
              <a:sym typeface="HK Grotesk"/>
            </a:endParaRP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1065347" y="-3273956"/>
            <a:ext cx="19782966" cy="13560956"/>
          </a:xfrm>
          <a:custGeom>
            <a:avLst/>
            <a:gdLst/>
            <a:ahLst/>
            <a:cxnLst/>
            <a:rect l="l" t="t" r="r" b="b"/>
            <a:pathLst>
              <a:path w="19782966" h="13560956">
                <a:moveTo>
                  <a:pt x="0" y="0"/>
                </a:moveTo>
                <a:lnTo>
                  <a:pt x="19782966" y="0"/>
                </a:lnTo>
                <a:lnTo>
                  <a:pt x="19782966" y="13560956"/>
                </a:lnTo>
                <a:lnTo>
                  <a:pt x="0" y="13560956"/>
                </a:lnTo>
                <a:lnTo>
                  <a:pt x="0" y="0"/>
                </a:lnTo>
                <a:close/>
              </a:path>
            </a:pathLst>
          </a:custGeom>
          <a:blipFill>
            <a:blip r:embed="rId3"/>
            <a:stretch>
              <a:fillRect t="-52914" b="-52914"/>
            </a:stretch>
          </a:blipFill>
        </p:spPr>
      </p:sp>
      <p:grpSp>
        <p:nvGrpSpPr>
          <p:cNvPr id="4" name="Group 4"/>
          <p:cNvGrpSpPr/>
          <p:nvPr/>
        </p:nvGrpSpPr>
        <p:grpSpPr>
          <a:xfrm>
            <a:off x="0" y="2672715"/>
            <a:ext cx="18288000" cy="5737614"/>
            <a:chOff x="0" y="0"/>
            <a:chExt cx="2833290" cy="888907"/>
          </a:xfrm>
        </p:grpSpPr>
        <p:sp>
          <p:nvSpPr>
            <p:cNvPr id="5" name="Freeform 5"/>
            <p:cNvSpPr/>
            <p:nvPr/>
          </p:nvSpPr>
          <p:spPr>
            <a:xfrm>
              <a:off x="0" y="0"/>
              <a:ext cx="2833290" cy="888906"/>
            </a:xfrm>
            <a:custGeom>
              <a:avLst/>
              <a:gdLst/>
              <a:ahLst/>
              <a:cxnLst/>
              <a:rect l="l" t="t" r="r" b="b"/>
              <a:pathLst>
                <a:path w="2833290" h="888906">
                  <a:moveTo>
                    <a:pt x="2833290" y="444453"/>
                  </a:moveTo>
                  <a:lnTo>
                    <a:pt x="2426890" y="0"/>
                  </a:lnTo>
                  <a:lnTo>
                    <a:pt x="2426890" y="203200"/>
                  </a:lnTo>
                  <a:lnTo>
                    <a:pt x="0" y="203200"/>
                  </a:lnTo>
                  <a:lnTo>
                    <a:pt x="0" y="685707"/>
                  </a:lnTo>
                  <a:lnTo>
                    <a:pt x="2426890" y="685707"/>
                  </a:lnTo>
                  <a:lnTo>
                    <a:pt x="2426890" y="888906"/>
                  </a:lnTo>
                  <a:lnTo>
                    <a:pt x="2833290" y="444453"/>
                  </a:lnTo>
                  <a:close/>
                </a:path>
              </a:pathLst>
            </a:custGeom>
            <a:gradFill rotWithShape="1">
              <a:gsLst>
                <a:gs pos="0">
                  <a:srgbClr val="5DE0E6">
                    <a:alpha val="100000"/>
                  </a:srgbClr>
                </a:gs>
                <a:gs pos="100000">
                  <a:srgbClr val="004AAD">
                    <a:alpha val="100000"/>
                  </a:srgbClr>
                </a:gs>
              </a:gsLst>
              <a:lin ang="0"/>
            </a:gradFill>
            <a:ln w="12700">
              <a:solidFill>
                <a:srgbClr val="000000"/>
              </a:solidFill>
            </a:ln>
          </p:spPr>
        </p:sp>
      </p:grpSp>
      <p:grpSp>
        <p:nvGrpSpPr>
          <p:cNvPr id="6" name="Group 6"/>
          <p:cNvGrpSpPr/>
          <p:nvPr/>
        </p:nvGrpSpPr>
        <p:grpSpPr>
          <a:xfrm>
            <a:off x="595692" y="2672715"/>
            <a:ext cx="2934634" cy="5246370"/>
            <a:chOff x="0" y="0"/>
            <a:chExt cx="454652" cy="812800"/>
          </a:xfrm>
        </p:grpSpPr>
        <p:sp>
          <p:nvSpPr>
            <p:cNvPr id="7" name="Freeform 7"/>
            <p:cNvSpPr/>
            <p:nvPr/>
          </p:nvSpPr>
          <p:spPr>
            <a:xfrm>
              <a:off x="0" y="0"/>
              <a:ext cx="454652" cy="812800"/>
            </a:xfrm>
            <a:custGeom>
              <a:avLst/>
              <a:gdLst/>
              <a:ahLst/>
              <a:cxnLst/>
              <a:rect l="l" t="t" r="r" b="b"/>
              <a:pathLst>
                <a:path w="454652" h="812800">
                  <a:moveTo>
                    <a:pt x="60677" y="0"/>
                  </a:moveTo>
                  <a:lnTo>
                    <a:pt x="393975" y="0"/>
                  </a:lnTo>
                  <a:cubicBezTo>
                    <a:pt x="427486" y="0"/>
                    <a:pt x="454652" y="27166"/>
                    <a:pt x="454652" y="60677"/>
                  </a:cubicBezTo>
                  <a:lnTo>
                    <a:pt x="454652" y="752123"/>
                  </a:lnTo>
                  <a:cubicBezTo>
                    <a:pt x="454652" y="785634"/>
                    <a:pt x="427486" y="812800"/>
                    <a:pt x="393975" y="812800"/>
                  </a:cubicBezTo>
                  <a:lnTo>
                    <a:pt x="60677" y="812800"/>
                  </a:lnTo>
                  <a:cubicBezTo>
                    <a:pt x="27166" y="812800"/>
                    <a:pt x="0" y="785634"/>
                    <a:pt x="0" y="752123"/>
                  </a:cubicBezTo>
                  <a:lnTo>
                    <a:pt x="0" y="60677"/>
                  </a:lnTo>
                  <a:cubicBezTo>
                    <a:pt x="0" y="27166"/>
                    <a:pt x="27166" y="0"/>
                    <a:pt x="60677" y="0"/>
                  </a:cubicBezTo>
                  <a:close/>
                </a:path>
              </a:pathLst>
            </a:custGeom>
            <a:gradFill rotWithShape="1">
              <a:gsLst>
                <a:gs pos="0">
                  <a:srgbClr val="A6A6A6">
                    <a:alpha val="90000"/>
                  </a:srgbClr>
                </a:gs>
                <a:gs pos="100000">
                  <a:srgbClr val="FFFFFF">
                    <a:alpha val="90000"/>
                  </a:srgbClr>
                </a:gs>
              </a:gsLst>
              <a:lin ang="0"/>
            </a:gradFill>
            <a:ln w="12700" cap="rnd">
              <a:solidFill>
                <a:srgbClr val="000000"/>
              </a:solidFill>
              <a:prstDash val="solid"/>
              <a:round/>
            </a:ln>
          </p:spPr>
        </p:sp>
      </p:grpSp>
      <p:grpSp>
        <p:nvGrpSpPr>
          <p:cNvPr id="8" name="Group 8"/>
          <p:cNvGrpSpPr/>
          <p:nvPr/>
        </p:nvGrpSpPr>
        <p:grpSpPr>
          <a:xfrm>
            <a:off x="4144630" y="2672715"/>
            <a:ext cx="2934634" cy="5246370"/>
            <a:chOff x="0" y="0"/>
            <a:chExt cx="454652" cy="812800"/>
          </a:xfrm>
        </p:grpSpPr>
        <p:sp>
          <p:nvSpPr>
            <p:cNvPr id="9" name="Freeform 9"/>
            <p:cNvSpPr/>
            <p:nvPr/>
          </p:nvSpPr>
          <p:spPr>
            <a:xfrm>
              <a:off x="0" y="0"/>
              <a:ext cx="454652" cy="812800"/>
            </a:xfrm>
            <a:custGeom>
              <a:avLst/>
              <a:gdLst/>
              <a:ahLst/>
              <a:cxnLst/>
              <a:rect l="l" t="t" r="r" b="b"/>
              <a:pathLst>
                <a:path w="454652" h="812800">
                  <a:moveTo>
                    <a:pt x="60677" y="0"/>
                  </a:moveTo>
                  <a:lnTo>
                    <a:pt x="393975" y="0"/>
                  </a:lnTo>
                  <a:cubicBezTo>
                    <a:pt x="427486" y="0"/>
                    <a:pt x="454652" y="27166"/>
                    <a:pt x="454652" y="60677"/>
                  </a:cubicBezTo>
                  <a:lnTo>
                    <a:pt x="454652" y="752123"/>
                  </a:lnTo>
                  <a:cubicBezTo>
                    <a:pt x="454652" y="785634"/>
                    <a:pt x="427486" y="812800"/>
                    <a:pt x="393975" y="812800"/>
                  </a:cubicBezTo>
                  <a:lnTo>
                    <a:pt x="60677" y="812800"/>
                  </a:lnTo>
                  <a:cubicBezTo>
                    <a:pt x="27166" y="812800"/>
                    <a:pt x="0" y="785634"/>
                    <a:pt x="0" y="752123"/>
                  </a:cubicBezTo>
                  <a:lnTo>
                    <a:pt x="0" y="60677"/>
                  </a:lnTo>
                  <a:cubicBezTo>
                    <a:pt x="0" y="27166"/>
                    <a:pt x="27166" y="0"/>
                    <a:pt x="60677" y="0"/>
                  </a:cubicBezTo>
                  <a:close/>
                </a:path>
              </a:pathLst>
            </a:custGeom>
            <a:gradFill rotWithShape="1">
              <a:gsLst>
                <a:gs pos="0">
                  <a:srgbClr val="CDFFD8">
                    <a:alpha val="90000"/>
                  </a:srgbClr>
                </a:gs>
                <a:gs pos="100000">
                  <a:srgbClr val="94B9FF">
                    <a:alpha val="90000"/>
                  </a:srgbClr>
                </a:gs>
              </a:gsLst>
              <a:lin ang="0"/>
            </a:gradFill>
            <a:ln w="12700" cap="rnd">
              <a:solidFill>
                <a:srgbClr val="000000"/>
              </a:solidFill>
              <a:prstDash val="solid"/>
              <a:round/>
            </a:ln>
          </p:spPr>
        </p:sp>
      </p:grpSp>
      <p:grpSp>
        <p:nvGrpSpPr>
          <p:cNvPr id="10" name="Group 10"/>
          <p:cNvGrpSpPr/>
          <p:nvPr/>
        </p:nvGrpSpPr>
        <p:grpSpPr>
          <a:xfrm>
            <a:off x="7650764" y="2672715"/>
            <a:ext cx="2934634" cy="5246370"/>
            <a:chOff x="0" y="0"/>
            <a:chExt cx="454652" cy="812800"/>
          </a:xfrm>
        </p:grpSpPr>
        <p:sp>
          <p:nvSpPr>
            <p:cNvPr id="11" name="Freeform 11"/>
            <p:cNvSpPr/>
            <p:nvPr/>
          </p:nvSpPr>
          <p:spPr>
            <a:xfrm>
              <a:off x="0" y="0"/>
              <a:ext cx="454652" cy="812800"/>
            </a:xfrm>
            <a:custGeom>
              <a:avLst/>
              <a:gdLst/>
              <a:ahLst/>
              <a:cxnLst/>
              <a:rect l="l" t="t" r="r" b="b"/>
              <a:pathLst>
                <a:path w="454652" h="812800">
                  <a:moveTo>
                    <a:pt x="60677" y="0"/>
                  </a:moveTo>
                  <a:lnTo>
                    <a:pt x="393975" y="0"/>
                  </a:lnTo>
                  <a:cubicBezTo>
                    <a:pt x="427486" y="0"/>
                    <a:pt x="454652" y="27166"/>
                    <a:pt x="454652" y="60677"/>
                  </a:cubicBezTo>
                  <a:lnTo>
                    <a:pt x="454652" y="752123"/>
                  </a:lnTo>
                  <a:cubicBezTo>
                    <a:pt x="454652" y="785634"/>
                    <a:pt x="427486" y="812800"/>
                    <a:pt x="393975" y="812800"/>
                  </a:cubicBezTo>
                  <a:lnTo>
                    <a:pt x="60677" y="812800"/>
                  </a:lnTo>
                  <a:cubicBezTo>
                    <a:pt x="27166" y="812800"/>
                    <a:pt x="0" y="785634"/>
                    <a:pt x="0" y="752123"/>
                  </a:cubicBezTo>
                  <a:lnTo>
                    <a:pt x="0" y="60677"/>
                  </a:lnTo>
                  <a:cubicBezTo>
                    <a:pt x="0" y="27166"/>
                    <a:pt x="27166" y="0"/>
                    <a:pt x="60677" y="0"/>
                  </a:cubicBezTo>
                  <a:close/>
                </a:path>
              </a:pathLst>
            </a:custGeom>
            <a:gradFill rotWithShape="1">
              <a:gsLst>
                <a:gs pos="0">
                  <a:srgbClr val="FFF7AD">
                    <a:alpha val="90000"/>
                  </a:srgbClr>
                </a:gs>
                <a:gs pos="100000">
                  <a:srgbClr val="FFA9F9">
                    <a:alpha val="90000"/>
                  </a:srgbClr>
                </a:gs>
              </a:gsLst>
              <a:lin ang="0"/>
            </a:gradFill>
            <a:ln w="12700" cap="rnd">
              <a:solidFill>
                <a:srgbClr val="000000"/>
              </a:solidFill>
              <a:prstDash val="solid"/>
              <a:round/>
            </a:ln>
          </p:spPr>
        </p:sp>
      </p:grpSp>
      <p:grpSp>
        <p:nvGrpSpPr>
          <p:cNvPr id="12" name="Group 12"/>
          <p:cNvGrpSpPr/>
          <p:nvPr/>
        </p:nvGrpSpPr>
        <p:grpSpPr>
          <a:xfrm>
            <a:off x="11156898" y="2672715"/>
            <a:ext cx="2934634" cy="5246370"/>
            <a:chOff x="0" y="0"/>
            <a:chExt cx="454652" cy="812800"/>
          </a:xfrm>
        </p:grpSpPr>
        <p:sp>
          <p:nvSpPr>
            <p:cNvPr id="13" name="Freeform 13"/>
            <p:cNvSpPr/>
            <p:nvPr/>
          </p:nvSpPr>
          <p:spPr>
            <a:xfrm>
              <a:off x="0" y="0"/>
              <a:ext cx="454652" cy="812800"/>
            </a:xfrm>
            <a:custGeom>
              <a:avLst/>
              <a:gdLst/>
              <a:ahLst/>
              <a:cxnLst/>
              <a:rect l="l" t="t" r="r" b="b"/>
              <a:pathLst>
                <a:path w="454652" h="812800">
                  <a:moveTo>
                    <a:pt x="60677" y="0"/>
                  </a:moveTo>
                  <a:lnTo>
                    <a:pt x="393975" y="0"/>
                  </a:lnTo>
                  <a:cubicBezTo>
                    <a:pt x="427486" y="0"/>
                    <a:pt x="454652" y="27166"/>
                    <a:pt x="454652" y="60677"/>
                  </a:cubicBezTo>
                  <a:lnTo>
                    <a:pt x="454652" y="752123"/>
                  </a:lnTo>
                  <a:cubicBezTo>
                    <a:pt x="454652" y="785634"/>
                    <a:pt x="427486" y="812800"/>
                    <a:pt x="393975" y="812800"/>
                  </a:cubicBezTo>
                  <a:lnTo>
                    <a:pt x="60677" y="812800"/>
                  </a:lnTo>
                  <a:cubicBezTo>
                    <a:pt x="27166" y="812800"/>
                    <a:pt x="0" y="785634"/>
                    <a:pt x="0" y="752123"/>
                  </a:cubicBezTo>
                  <a:lnTo>
                    <a:pt x="0" y="60677"/>
                  </a:lnTo>
                  <a:cubicBezTo>
                    <a:pt x="0" y="27166"/>
                    <a:pt x="27166" y="0"/>
                    <a:pt x="60677" y="0"/>
                  </a:cubicBezTo>
                  <a:close/>
                </a:path>
              </a:pathLst>
            </a:custGeom>
            <a:gradFill rotWithShape="1">
              <a:gsLst>
                <a:gs pos="0">
                  <a:srgbClr val="FF5757">
                    <a:alpha val="90000"/>
                  </a:srgbClr>
                </a:gs>
                <a:gs pos="100000">
                  <a:srgbClr val="8C52FF">
                    <a:alpha val="90000"/>
                  </a:srgbClr>
                </a:gs>
              </a:gsLst>
              <a:lin ang="0"/>
            </a:gradFill>
            <a:ln w="12700" cap="rnd">
              <a:solidFill>
                <a:srgbClr val="000000"/>
              </a:solidFill>
              <a:prstDash val="solid"/>
              <a:round/>
            </a:ln>
          </p:spPr>
        </p:sp>
      </p:grpSp>
      <p:grpSp>
        <p:nvGrpSpPr>
          <p:cNvPr id="14" name="Group 14"/>
          <p:cNvGrpSpPr/>
          <p:nvPr/>
        </p:nvGrpSpPr>
        <p:grpSpPr>
          <a:xfrm>
            <a:off x="14661315" y="2672715"/>
            <a:ext cx="2934634" cy="5246370"/>
            <a:chOff x="0" y="0"/>
            <a:chExt cx="454652" cy="812800"/>
          </a:xfrm>
        </p:grpSpPr>
        <p:sp>
          <p:nvSpPr>
            <p:cNvPr id="15" name="Freeform 15"/>
            <p:cNvSpPr/>
            <p:nvPr/>
          </p:nvSpPr>
          <p:spPr>
            <a:xfrm>
              <a:off x="0" y="0"/>
              <a:ext cx="454652" cy="812800"/>
            </a:xfrm>
            <a:custGeom>
              <a:avLst/>
              <a:gdLst/>
              <a:ahLst/>
              <a:cxnLst/>
              <a:rect l="l" t="t" r="r" b="b"/>
              <a:pathLst>
                <a:path w="454652" h="812800">
                  <a:moveTo>
                    <a:pt x="60677" y="0"/>
                  </a:moveTo>
                  <a:lnTo>
                    <a:pt x="393975" y="0"/>
                  </a:lnTo>
                  <a:cubicBezTo>
                    <a:pt x="427486" y="0"/>
                    <a:pt x="454652" y="27166"/>
                    <a:pt x="454652" y="60677"/>
                  </a:cubicBezTo>
                  <a:lnTo>
                    <a:pt x="454652" y="752123"/>
                  </a:lnTo>
                  <a:cubicBezTo>
                    <a:pt x="454652" y="785634"/>
                    <a:pt x="427486" y="812800"/>
                    <a:pt x="393975" y="812800"/>
                  </a:cubicBezTo>
                  <a:lnTo>
                    <a:pt x="60677" y="812800"/>
                  </a:lnTo>
                  <a:cubicBezTo>
                    <a:pt x="27166" y="812800"/>
                    <a:pt x="0" y="785634"/>
                    <a:pt x="0" y="752123"/>
                  </a:cubicBezTo>
                  <a:lnTo>
                    <a:pt x="0" y="60677"/>
                  </a:lnTo>
                  <a:cubicBezTo>
                    <a:pt x="0" y="27166"/>
                    <a:pt x="27166" y="0"/>
                    <a:pt x="60677" y="0"/>
                  </a:cubicBezTo>
                  <a:close/>
                </a:path>
              </a:pathLst>
            </a:custGeom>
            <a:gradFill rotWithShape="1">
              <a:gsLst>
                <a:gs pos="0">
                  <a:srgbClr val="5170FF">
                    <a:alpha val="90000"/>
                  </a:srgbClr>
                </a:gs>
                <a:gs pos="100000">
                  <a:srgbClr val="FF66C4">
                    <a:alpha val="90000"/>
                  </a:srgbClr>
                </a:gs>
              </a:gsLst>
              <a:lin ang="0"/>
            </a:gradFill>
            <a:ln w="12700" cap="rnd">
              <a:solidFill>
                <a:srgbClr val="000000"/>
              </a:solidFill>
              <a:prstDash val="solid"/>
              <a:round/>
            </a:ln>
          </p:spPr>
        </p:sp>
      </p:gr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18</a:t>
            </a:r>
          </a:p>
        </p:txBody>
      </p:sp>
      <p:sp>
        <p:nvSpPr>
          <p:cNvPr id="17" name="TextBox 17"/>
          <p:cNvSpPr txBox="1"/>
          <p:nvPr/>
        </p:nvSpPr>
        <p:spPr>
          <a:xfrm>
            <a:off x="595692" y="3776011"/>
            <a:ext cx="2977438" cy="3416948"/>
          </a:xfrm>
          <a:prstGeom prst="rect">
            <a:avLst/>
          </a:prstGeom>
        </p:spPr>
        <p:txBody>
          <a:bodyPr lIns="0" tIns="0" rIns="0" bIns="0" rtlCol="0" anchor="t">
            <a:spAutoFit/>
          </a:bodyPr>
          <a:lstStyle/>
          <a:p>
            <a:pPr algn="ctr">
              <a:lnSpc>
                <a:spcPts val="2764"/>
              </a:lnSpc>
              <a:spcBef>
                <a:spcPct val="0"/>
              </a:spcBef>
            </a:pPr>
            <a:r>
              <a:rPr lang="en-US" sz="1974" b="1" u="sng">
                <a:solidFill>
                  <a:srgbClr val="000000"/>
                </a:solidFill>
                <a:latin typeface="Canva Sans Bold"/>
                <a:ea typeface="Canva Sans Bold"/>
                <a:cs typeface="Canva Sans Bold"/>
                <a:sym typeface="Canva Sans Bold"/>
              </a:rPr>
              <a:t>Research &amp; Data Collection (Weeks 1-2)</a:t>
            </a:r>
          </a:p>
          <a:p>
            <a:pPr marL="426295" lvl="1" indent="-213148" algn="l">
              <a:lnSpc>
                <a:spcPts val="2764"/>
              </a:lnSpc>
              <a:spcBef>
                <a:spcPct val="0"/>
              </a:spcBef>
              <a:buFont typeface="Arial"/>
              <a:buChar char="•"/>
            </a:pPr>
            <a:r>
              <a:rPr lang="en-US" sz="1974">
                <a:solidFill>
                  <a:srgbClr val="000000"/>
                </a:solidFill>
                <a:latin typeface="Canva Sans"/>
                <a:ea typeface="Canva Sans"/>
                <a:cs typeface="Canva Sans"/>
                <a:sym typeface="Canva Sans"/>
              </a:rPr>
              <a:t>Review existing fake news detection methods.</a:t>
            </a:r>
          </a:p>
          <a:p>
            <a:pPr marL="426295" lvl="1" indent="-213148" algn="l">
              <a:lnSpc>
                <a:spcPts val="2764"/>
              </a:lnSpc>
              <a:spcBef>
                <a:spcPct val="0"/>
              </a:spcBef>
              <a:buFont typeface="Arial"/>
              <a:buChar char="•"/>
            </a:pPr>
            <a:r>
              <a:rPr lang="en-US" sz="1974">
                <a:solidFill>
                  <a:srgbClr val="000000"/>
                </a:solidFill>
                <a:latin typeface="Canva Sans"/>
                <a:ea typeface="Canva Sans"/>
                <a:cs typeface="Canva Sans"/>
                <a:sym typeface="Canva Sans"/>
              </a:rPr>
              <a:t>Gather datasets (Kaggle, BuzzFeed News, FactCheck.org).</a:t>
            </a:r>
          </a:p>
          <a:p>
            <a:pPr algn="l">
              <a:lnSpc>
                <a:spcPts val="2764"/>
              </a:lnSpc>
              <a:spcBef>
                <a:spcPct val="0"/>
              </a:spcBef>
            </a:pPr>
            <a:endParaRPr lang="en-US" sz="1974">
              <a:solidFill>
                <a:srgbClr val="000000"/>
              </a:solidFill>
              <a:latin typeface="Canva Sans"/>
              <a:ea typeface="Canva Sans"/>
              <a:cs typeface="Canva Sans"/>
              <a:sym typeface="Canva Sans"/>
            </a:endParaRPr>
          </a:p>
        </p:txBody>
      </p:sp>
      <p:sp>
        <p:nvSpPr>
          <p:cNvPr id="18" name="TextBox 18"/>
          <p:cNvSpPr txBox="1"/>
          <p:nvPr/>
        </p:nvSpPr>
        <p:spPr>
          <a:xfrm>
            <a:off x="4144630" y="3747858"/>
            <a:ext cx="2934634" cy="3521075"/>
          </a:xfrm>
          <a:prstGeom prst="rect">
            <a:avLst/>
          </a:prstGeom>
        </p:spPr>
        <p:txBody>
          <a:bodyPr lIns="0" tIns="0" rIns="0" bIns="0" rtlCol="0" anchor="t">
            <a:spAutoFit/>
          </a:bodyPr>
          <a:lstStyle/>
          <a:p>
            <a:pPr algn="ctr">
              <a:lnSpc>
                <a:spcPts val="2800"/>
              </a:lnSpc>
              <a:spcBef>
                <a:spcPct val="0"/>
              </a:spcBef>
            </a:pPr>
            <a:r>
              <a:rPr lang="en-US" sz="2000" b="1" u="sng">
                <a:solidFill>
                  <a:srgbClr val="000000"/>
                </a:solidFill>
                <a:latin typeface="Canva Sans Bold"/>
                <a:ea typeface="Canva Sans Bold"/>
                <a:cs typeface="Canva Sans Bold"/>
                <a:sym typeface="Canva Sans Bold"/>
              </a:rPr>
              <a:t>Preprocessing &amp; Feature Extraction (Weeks 3-4)</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Clean and tokenize text, apply TF-IDF.</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Perform dimensionality reduction using PCA/SVD.</a:t>
            </a:r>
          </a:p>
          <a:p>
            <a:pPr algn="l">
              <a:lnSpc>
                <a:spcPts val="2800"/>
              </a:lnSpc>
              <a:spcBef>
                <a:spcPct val="0"/>
              </a:spcBef>
            </a:pPr>
            <a:endParaRPr lang="en-US" sz="2000">
              <a:solidFill>
                <a:srgbClr val="000000"/>
              </a:solidFill>
              <a:latin typeface="Canva Sans"/>
              <a:ea typeface="Canva Sans"/>
              <a:cs typeface="Canva Sans"/>
              <a:sym typeface="Canva Sans"/>
            </a:endParaRPr>
          </a:p>
        </p:txBody>
      </p:sp>
      <p:sp>
        <p:nvSpPr>
          <p:cNvPr id="19" name="TextBox 19"/>
          <p:cNvSpPr txBox="1"/>
          <p:nvPr/>
        </p:nvSpPr>
        <p:spPr>
          <a:xfrm>
            <a:off x="7650764" y="4424035"/>
            <a:ext cx="2934634" cy="2111375"/>
          </a:xfrm>
          <a:prstGeom prst="rect">
            <a:avLst/>
          </a:prstGeom>
        </p:spPr>
        <p:txBody>
          <a:bodyPr lIns="0" tIns="0" rIns="0" bIns="0" rtlCol="0" anchor="t">
            <a:spAutoFit/>
          </a:bodyPr>
          <a:lstStyle/>
          <a:p>
            <a:pPr algn="ctr">
              <a:lnSpc>
                <a:spcPts val="2800"/>
              </a:lnSpc>
              <a:spcBef>
                <a:spcPct val="0"/>
              </a:spcBef>
            </a:pPr>
            <a:r>
              <a:rPr lang="en-US" sz="2000" b="1" u="sng">
                <a:solidFill>
                  <a:srgbClr val="000000"/>
                </a:solidFill>
                <a:latin typeface="Canva Sans Bold"/>
                <a:ea typeface="Canva Sans Bold"/>
                <a:cs typeface="Canva Sans Bold"/>
                <a:sym typeface="Canva Sans Bold"/>
              </a:rPr>
              <a:t>Model Implementation (Weeks 5-6)</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Train and optimize SVM &amp; Logistic Regression models.</a:t>
            </a:r>
          </a:p>
          <a:p>
            <a:pPr algn="ctr">
              <a:lnSpc>
                <a:spcPts val="2800"/>
              </a:lnSpc>
              <a:spcBef>
                <a:spcPct val="0"/>
              </a:spcBef>
            </a:pPr>
            <a:endParaRPr lang="en-US" sz="2000">
              <a:solidFill>
                <a:srgbClr val="000000"/>
              </a:solidFill>
              <a:latin typeface="Canva Sans"/>
              <a:ea typeface="Canva Sans"/>
              <a:cs typeface="Canva Sans"/>
              <a:sym typeface="Canva Sans"/>
            </a:endParaRPr>
          </a:p>
        </p:txBody>
      </p:sp>
      <p:sp>
        <p:nvSpPr>
          <p:cNvPr id="20" name="TextBox 20"/>
          <p:cNvSpPr txBox="1"/>
          <p:nvPr/>
        </p:nvSpPr>
        <p:spPr>
          <a:xfrm>
            <a:off x="11156898" y="4024309"/>
            <a:ext cx="2934634" cy="3168650"/>
          </a:xfrm>
          <a:prstGeom prst="rect">
            <a:avLst/>
          </a:prstGeom>
        </p:spPr>
        <p:txBody>
          <a:bodyPr lIns="0" tIns="0" rIns="0" bIns="0" rtlCol="0" anchor="t">
            <a:spAutoFit/>
          </a:bodyPr>
          <a:lstStyle/>
          <a:p>
            <a:pPr algn="ctr">
              <a:lnSpc>
                <a:spcPts val="2800"/>
              </a:lnSpc>
              <a:spcBef>
                <a:spcPct val="0"/>
              </a:spcBef>
            </a:pPr>
            <a:r>
              <a:rPr lang="en-US" sz="2000" b="1" u="sng">
                <a:solidFill>
                  <a:srgbClr val="000000"/>
                </a:solidFill>
                <a:latin typeface="Canva Sans Bold"/>
                <a:ea typeface="Canva Sans Bold"/>
                <a:cs typeface="Canva Sans Bold"/>
                <a:sym typeface="Canva Sans Bold"/>
              </a:rPr>
              <a:t>Evaluation &amp; Comparison(Weeks 7-8</a:t>
            </a:r>
            <a:r>
              <a:rPr lang="en-US" sz="2000">
                <a:solidFill>
                  <a:srgbClr val="000000"/>
                </a:solidFill>
                <a:latin typeface="Canva Sans"/>
                <a:ea typeface="Canva Sans"/>
                <a:cs typeface="Canva Sans"/>
                <a:sym typeface="Canva Sans"/>
              </a:rPr>
              <a:t>)</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Measure accuracy, precision, recall, and F1-score.</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Compare results with deep learning models.</a:t>
            </a:r>
          </a:p>
          <a:p>
            <a:pPr algn="l">
              <a:lnSpc>
                <a:spcPts val="2800"/>
              </a:lnSpc>
              <a:spcBef>
                <a:spcPct val="0"/>
              </a:spcBef>
            </a:pPr>
            <a:endParaRPr lang="en-US" sz="2000">
              <a:solidFill>
                <a:srgbClr val="000000"/>
              </a:solidFill>
              <a:latin typeface="Canva Sans"/>
              <a:ea typeface="Canva Sans"/>
              <a:cs typeface="Canva Sans"/>
              <a:sym typeface="Canva Sans"/>
            </a:endParaRPr>
          </a:p>
        </p:txBody>
      </p:sp>
      <p:sp>
        <p:nvSpPr>
          <p:cNvPr id="21" name="TextBox 21"/>
          <p:cNvSpPr txBox="1"/>
          <p:nvPr/>
        </p:nvSpPr>
        <p:spPr>
          <a:xfrm>
            <a:off x="14623215" y="3571645"/>
            <a:ext cx="2934634" cy="3873500"/>
          </a:xfrm>
          <a:prstGeom prst="rect">
            <a:avLst/>
          </a:prstGeom>
        </p:spPr>
        <p:txBody>
          <a:bodyPr lIns="0" tIns="0" rIns="0" bIns="0" rtlCol="0" anchor="t">
            <a:spAutoFit/>
          </a:bodyPr>
          <a:lstStyle/>
          <a:p>
            <a:pPr algn="ctr">
              <a:lnSpc>
                <a:spcPts val="2800"/>
              </a:lnSpc>
              <a:spcBef>
                <a:spcPct val="0"/>
              </a:spcBef>
            </a:pPr>
            <a:r>
              <a:rPr lang="en-US" sz="2000" b="1" u="sng">
                <a:solidFill>
                  <a:srgbClr val="000000"/>
                </a:solidFill>
                <a:latin typeface="Canva Sans Bold"/>
                <a:ea typeface="Canva Sans Bold"/>
                <a:cs typeface="Canva Sans Bold"/>
                <a:sym typeface="Canva Sans Bold"/>
              </a:rPr>
              <a:t>Documentation &amp; Final Presentation (Weeks 9-10)</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Compile findings, challenges, and future improvements.</a:t>
            </a:r>
          </a:p>
          <a:p>
            <a:pPr marL="431801" lvl="1" indent="-215900" algn="l">
              <a:lnSpc>
                <a:spcPts val="2800"/>
              </a:lnSpc>
              <a:spcBef>
                <a:spcPct val="0"/>
              </a:spcBef>
              <a:buFont typeface="Arial"/>
              <a:buChar char="•"/>
            </a:pPr>
            <a:r>
              <a:rPr lang="en-US" sz="2000">
                <a:solidFill>
                  <a:srgbClr val="000000"/>
                </a:solidFill>
                <a:latin typeface="Canva Sans"/>
                <a:ea typeface="Canva Sans"/>
                <a:cs typeface="Canva Sans"/>
                <a:sym typeface="Canva Sans"/>
              </a:rPr>
              <a:t>Prepare the final report and presentation.</a:t>
            </a:r>
          </a:p>
          <a:p>
            <a:pPr algn="l">
              <a:lnSpc>
                <a:spcPts val="2800"/>
              </a:lnSpc>
              <a:spcBef>
                <a:spcPct val="0"/>
              </a:spcBef>
            </a:pPr>
            <a:endParaRPr lang="en-US" sz="2000">
              <a:solidFill>
                <a:srgbClr val="000000"/>
              </a:solidFill>
              <a:latin typeface="Canva Sans"/>
              <a:ea typeface="Canva Sans"/>
              <a:cs typeface="Canva Sans"/>
              <a:sym typeface="Canva Sans"/>
            </a:endParaRPr>
          </a:p>
        </p:txBody>
      </p:sp>
      <p:sp>
        <p:nvSpPr>
          <p:cNvPr id="22" name="TextBox 22"/>
          <p:cNvSpPr txBox="1"/>
          <p:nvPr/>
        </p:nvSpPr>
        <p:spPr>
          <a:xfrm>
            <a:off x="2840734" y="159703"/>
            <a:ext cx="12554694" cy="1566544"/>
          </a:xfrm>
          <a:prstGeom prst="rect">
            <a:avLst/>
          </a:prstGeom>
        </p:spPr>
        <p:txBody>
          <a:bodyPr lIns="0" tIns="0" rIns="0" bIns="0" rtlCol="0" anchor="t">
            <a:spAutoFit/>
          </a:bodyPr>
          <a:lstStyle/>
          <a:p>
            <a:pPr algn="ctr">
              <a:lnSpc>
                <a:spcPts val="12880"/>
              </a:lnSpc>
            </a:pPr>
            <a:r>
              <a:rPr lang="en-US" sz="9200" b="1">
                <a:solidFill>
                  <a:srgbClr val="FFFFFF"/>
                </a:solidFill>
                <a:latin typeface="Canva Sans Bold"/>
                <a:ea typeface="Canva Sans Bold"/>
                <a:cs typeface="Canva Sans Bold"/>
                <a:sym typeface="Canva Sans Bold"/>
              </a:rPr>
              <a:t>PROPOSED TIMELINE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grpSp>
        <p:nvGrpSpPr>
          <p:cNvPr id="4" name="Group 4"/>
          <p:cNvGrpSpPr>
            <a:grpSpLocks noChangeAspect="1"/>
          </p:cNvGrpSpPr>
          <p:nvPr/>
        </p:nvGrpSpPr>
        <p:grpSpPr>
          <a:xfrm>
            <a:off x="768630" y="2111120"/>
            <a:ext cx="6611385" cy="6611385"/>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5179" r="-5179"/>
              </a:stretch>
            </a:blipFill>
          </p:spPr>
        </p:sp>
      </p:grpSp>
      <p:sp>
        <p:nvSpPr>
          <p:cNvPr id="8" name="TextBox 8"/>
          <p:cNvSpPr txBox="1"/>
          <p:nvPr/>
        </p:nvSpPr>
        <p:spPr>
          <a:xfrm>
            <a:off x="9600634" y="525590"/>
            <a:ext cx="6977669" cy="1044320"/>
          </a:xfrm>
          <a:prstGeom prst="rect">
            <a:avLst/>
          </a:prstGeom>
        </p:spPr>
        <p:txBody>
          <a:bodyPr lIns="0" tIns="0" rIns="0" bIns="0" rtlCol="0" anchor="t">
            <a:spAutoFit/>
          </a:bodyPr>
          <a:lstStyle/>
          <a:p>
            <a:pPr algn="ctr">
              <a:lnSpc>
                <a:spcPts val="8039"/>
              </a:lnSpc>
            </a:pPr>
            <a:r>
              <a:rPr lang="en-US" sz="7114" b="1">
                <a:solidFill>
                  <a:srgbClr val="FFFFFF"/>
                </a:solidFill>
                <a:latin typeface="Glacial Indifference Bold"/>
                <a:ea typeface="Glacial Indifference Bold"/>
                <a:cs typeface="Glacial Indifference Bold"/>
                <a:sym typeface="Glacial Indifference Bold"/>
              </a:rPr>
              <a:t>CONCLUSION</a:t>
            </a:r>
          </a:p>
        </p:txBody>
      </p:sp>
      <p:sp>
        <p:nvSpPr>
          <p:cNvPr id="9" name="TextBox 9"/>
          <p:cNvSpPr txBox="1"/>
          <p:nvPr/>
        </p:nvSpPr>
        <p:spPr>
          <a:xfrm>
            <a:off x="7947549" y="2034920"/>
            <a:ext cx="10102361" cy="7467600"/>
          </a:xfrm>
          <a:prstGeom prst="rect">
            <a:avLst/>
          </a:prstGeom>
        </p:spPr>
        <p:txBody>
          <a:bodyPr lIns="0" tIns="0" rIns="0" bIns="0" rtlCol="0" anchor="t">
            <a:spAutoFit/>
          </a:bodyPr>
          <a:lstStyle/>
          <a:p>
            <a:pPr algn="just">
              <a:lnSpc>
                <a:spcPts val="4200"/>
              </a:lnSpc>
            </a:pPr>
            <a:r>
              <a:rPr lang="en-US" sz="3000">
                <a:solidFill>
                  <a:srgbClr val="FFFFFF"/>
                </a:solidFill>
                <a:latin typeface="Georgia Pro"/>
                <a:ea typeface="Georgia Pro"/>
                <a:cs typeface="Georgia Pro"/>
                <a:sym typeface="Georgia Pro"/>
              </a:rPr>
              <a:t>This project presents an efficient and scalable fake news detection system using linear classification techniques. By leveraging mathematical modeling and computational methods, we develop a solution that is:</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Efficient and lightweight, requiring minimal computational resources.</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Scalable, making it deployable for real-time fake news detection.</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Mathematically robust, utilizing concepts from Linear Algebra (MFC) and Elements of Computing (EOC).</a:t>
            </a:r>
          </a:p>
          <a:p>
            <a:pPr algn="just">
              <a:lnSpc>
                <a:spcPts val="4200"/>
              </a:lnSpc>
            </a:pPr>
            <a:r>
              <a:rPr lang="en-US" sz="3000">
                <a:solidFill>
                  <a:srgbClr val="FFFFFF"/>
                </a:solidFill>
                <a:latin typeface="Georgia Pro"/>
                <a:ea typeface="Georgia Pro"/>
                <a:cs typeface="Georgia Pro"/>
                <a:sym typeface="Georgia Pro"/>
              </a:rPr>
              <a:t>This project will significantly contribute to the ongoing research on automated misinformation detection, making online information more reliable and trustworthy.</a:t>
            </a:r>
          </a:p>
          <a:p>
            <a:pPr algn="just">
              <a:lnSpc>
                <a:spcPts val="4200"/>
              </a:lnSpc>
            </a:pPr>
            <a:endParaRPr lang="en-US" sz="3000">
              <a:solidFill>
                <a:srgbClr val="FFFFFF"/>
              </a:solidFill>
              <a:latin typeface="Georgia Pro"/>
              <a:ea typeface="Georgia Pro"/>
              <a:cs typeface="Georgia Pro"/>
              <a:sym typeface="Georgia Pro"/>
            </a:endParaRP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a:grpSpLocks noChangeAspect="1"/>
          </p:cNvGrpSpPr>
          <p:nvPr/>
        </p:nvGrpSpPr>
        <p:grpSpPr>
          <a:xfrm>
            <a:off x="9267916" y="1028700"/>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2117" r="-22117"/>
              </a:stretch>
            </a:blipFill>
          </p:spPr>
        </p:sp>
      </p:grpSp>
      <p:sp>
        <p:nvSpPr>
          <p:cNvPr id="8" name="TextBox 8"/>
          <p:cNvSpPr txBox="1"/>
          <p:nvPr/>
        </p:nvSpPr>
        <p:spPr>
          <a:xfrm>
            <a:off x="881805" y="1586941"/>
            <a:ext cx="8193759" cy="1176020"/>
          </a:xfrm>
          <a:prstGeom prst="rect">
            <a:avLst/>
          </a:prstGeom>
        </p:spPr>
        <p:txBody>
          <a:bodyPr lIns="0" tIns="0" rIns="0" bIns="0" rtlCol="0" anchor="t">
            <a:spAutoFit/>
          </a:bodyPr>
          <a:lstStyle/>
          <a:p>
            <a:pPr algn="ctr">
              <a:lnSpc>
                <a:spcPts val="9040"/>
              </a:lnSpc>
            </a:pPr>
            <a:r>
              <a:rPr lang="en-US" sz="8000" b="1">
                <a:solidFill>
                  <a:srgbClr val="FFFFFF"/>
                </a:solidFill>
                <a:latin typeface="Glacial Indifference Bold"/>
                <a:ea typeface="Glacial Indifference Bold"/>
                <a:cs typeface="Glacial Indifference Bold"/>
                <a:sym typeface="Glacial Indifference Bold"/>
              </a:rPr>
              <a:t>INTRODUCTION</a:t>
            </a:r>
          </a:p>
        </p:txBody>
      </p:sp>
      <p:sp>
        <p:nvSpPr>
          <p:cNvPr id="9" name="TextBox 9"/>
          <p:cNvSpPr txBox="1"/>
          <p:nvPr/>
        </p:nvSpPr>
        <p:spPr>
          <a:xfrm>
            <a:off x="1232898" y="3216426"/>
            <a:ext cx="7491575" cy="5609130"/>
          </a:xfrm>
          <a:prstGeom prst="rect">
            <a:avLst/>
          </a:prstGeom>
        </p:spPr>
        <p:txBody>
          <a:bodyPr lIns="0" tIns="0" rIns="0" bIns="0" rtlCol="0" anchor="t">
            <a:spAutoFit/>
          </a:bodyPr>
          <a:lstStyle/>
          <a:p>
            <a:pPr marL="686546" lvl="1" indent="-343273" algn="l">
              <a:lnSpc>
                <a:spcPts val="4451"/>
              </a:lnSpc>
              <a:buFont typeface="Arial"/>
              <a:buChar char="•"/>
            </a:pPr>
            <a:r>
              <a:rPr lang="en-US" sz="3179">
                <a:solidFill>
                  <a:srgbClr val="FFFFFF"/>
                </a:solidFill>
                <a:latin typeface="Georgia Pro"/>
                <a:ea typeface="Georgia Pro"/>
                <a:cs typeface="Georgia Pro"/>
                <a:sym typeface="Georgia Pro"/>
              </a:rPr>
              <a:t>Fake news has become a significant societal issue, especially on social media.</a:t>
            </a:r>
          </a:p>
          <a:p>
            <a:pPr marL="686546" lvl="1" indent="-343273" algn="l">
              <a:lnSpc>
                <a:spcPts val="4451"/>
              </a:lnSpc>
              <a:buFont typeface="Arial"/>
              <a:buChar char="•"/>
            </a:pPr>
            <a:r>
              <a:rPr lang="en-US" sz="3179">
                <a:solidFill>
                  <a:srgbClr val="FFFFFF"/>
                </a:solidFill>
                <a:latin typeface="Georgia Pro"/>
                <a:ea typeface="Georgia Pro"/>
                <a:cs typeface="Georgia Pro"/>
                <a:sym typeface="Georgia Pro"/>
              </a:rPr>
              <a:t>Traditional fact-checking is slow, while deep learning models require high computational power.</a:t>
            </a:r>
          </a:p>
          <a:p>
            <a:pPr marL="686546" lvl="1" indent="-343273" algn="l">
              <a:lnSpc>
                <a:spcPts val="4451"/>
              </a:lnSpc>
              <a:buFont typeface="Arial"/>
              <a:buChar char="•"/>
            </a:pPr>
            <a:r>
              <a:rPr lang="en-US" sz="3179">
                <a:solidFill>
                  <a:srgbClr val="FFFFFF"/>
                </a:solidFill>
                <a:latin typeface="Georgia Pro"/>
                <a:ea typeface="Georgia Pro"/>
                <a:cs typeface="Georgia Pro"/>
                <a:sym typeface="Georgia Pro"/>
              </a:rPr>
              <a:t>This project presents a lightweight, mathematical approach using linear classification to detect fake news.</a:t>
            </a:r>
          </a:p>
          <a:p>
            <a:pPr algn="l">
              <a:lnSpc>
                <a:spcPts val="4451"/>
              </a:lnSpc>
            </a:pPr>
            <a:endParaRPr lang="en-US" sz="3179">
              <a:solidFill>
                <a:srgbClr val="FFFFFF"/>
              </a:solidFill>
              <a:latin typeface="Georgia Pro"/>
              <a:ea typeface="Georgia Pro"/>
              <a:cs typeface="Georgia Pro"/>
              <a:sym typeface="Georgia Pro"/>
            </a:endParaRPr>
          </a:p>
        </p:txBody>
      </p:sp>
      <p:sp>
        <p:nvSpPr>
          <p:cNvPr id="10" name="TextBox 10"/>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TextBox 3"/>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20</a:t>
            </a:r>
          </a:p>
        </p:txBody>
      </p:sp>
      <p:sp>
        <p:nvSpPr>
          <p:cNvPr id="4" name="TextBox 4"/>
          <p:cNvSpPr txBox="1"/>
          <p:nvPr/>
        </p:nvSpPr>
        <p:spPr>
          <a:xfrm>
            <a:off x="5317200" y="3502322"/>
            <a:ext cx="7653599" cy="3987207"/>
          </a:xfrm>
          <a:prstGeom prst="rect">
            <a:avLst/>
          </a:prstGeom>
        </p:spPr>
        <p:txBody>
          <a:bodyPr lIns="0" tIns="0" rIns="0" bIns="0" rtlCol="0" anchor="t">
            <a:spAutoFit/>
          </a:bodyPr>
          <a:lstStyle/>
          <a:p>
            <a:pPr algn="ctr">
              <a:lnSpc>
                <a:spcPts val="14790"/>
              </a:lnSpc>
            </a:pPr>
            <a:r>
              <a:rPr lang="en-US" sz="18488">
                <a:solidFill>
                  <a:srgbClr val="0901F3"/>
                </a:solidFill>
                <a:latin typeface="Gladiola"/>
                <a:ea typeface="Gladiola"/>
                <a:cs typeface="Gladiola"/>
                <a:sym typeface="Gladiola"/>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3844592" y="-4552045"/>
            <a:ext cx="9891363" cy="18995453"/>
          </a:xfrm>
          <a:custGeom>
            <a:avLst/>
            <a:gdLst/>
            <a:ahLst/>
            <a:cxnLst/>
            <a:rect l="l" t="t" r="r" b="b"/>
            <a:pathLst>
              <a:path w="9891363" h="18995453">
                <a:moveTo>
                  <a:pt x="0" y="18995453"/>
                </a:moveTo>
                <a:lnTo>
                  <a:pt x="9891363" y="18995453"/>
                </a:lnTo>
                <a:lnTo>
                  <a:pt x="9891363" y="0"/>
                </a:lnTo>
                <a:lnTo>
                  <a:pt x="0" y="0"/>
                </a:lnTo>
                <a:lnTo>
                  <a:pt x="0" y="18995453"/>
                </a:lnTo>
                <a:close/>
              </a:path>
            </a:pathLst>
          </a:custGeom>
          <a:blipFill>
            <a:blip r:embed="rId3"/>
            <a:stretch>
              <a:fillRect l="-9303" r="-26805"/>
            </a:stretch>
          </a:blipFill>
        </p:spPr>
      </p:sp>
      <p:sp>
        <p:nvSpPr>
          <p:cNvPr id="4" name="Freeform 4"/>
          <p:cNvSpPr/>
          <p:nvPr/>
        </p:nvSpPr>
        <p:spPr>
          <a:xfrm flipH="1">
            <a:off x="1028700" y="653043"/>
            <a:ext cx="4956202" cy="8229600"/>
          </a:xfrm>
          <a:custGeom>
            <a:avLst/>
            <a:gdLst/>
            <a:ahLst/>
            <a:cxnLst/>
            <a:rect l="l" t="t" r="r" b="b"/>
            <a:pathLst>
              <a:path w="4956202" h="8229600">
                <a:moveTo>
                  <a:pt x="4956202" y="0"/>
                </a:moveTo>
                <a:lnTo>
                  <a:pt x="0" y="0"/>
                </a:lnTo>
                <a:lnTo>
                  <a:pt x="0" y="8229600"/>
                </a:lnTo>
                <a:lnTo>
                  <a:pt x="4956202" y="8229600"/>
                </a:lnTo>
                <a:lnTo>
                  <a:pt x="4956202" y="0"/>
                </a:lnTo>
                <a:close/>
              </a:path>
            </a:pathLst>
          </a:custGeom>
          <a:blipFill>
            <a:blip r:embed="rId4"/>
            <a:stretch>
              <a:fillRect/>
            </a:stretch>
          </a:blipFill>
        </p:spPr>
      </p:sp>
      <p:sp>
        <p:nvSpPr>
          <p:cNvPr id="5" name="TextBox 5"/>
          <p:cNvSpPr txBox="1"/>
          <p:nvPr/>
        </p:nvSpPr>
        <p:spPr>
          <a:xfrm>
            <a:off x="9435674" y="1319615"/>
            <a:ext cx="5330557" cy="1176020"/>
          </a:xfrm>
          <a:prstGeom prst="rect">
            <a:avLst/>
          </a:prstGeom>
        </p:spPr>
        <p:txBody>
          <a:bodyPr lIns="0" tIns="0" rIns="0" bIns="0" rtlCol="0" anchor="t">
            <a:spAutoFit/>
          </a:bodyPr>
          <a:lstStyle/>
          <a:p>
            <a:pPr algn="r">
              <a:lnSpc>
                <a:spcPts val="9040"/>
              </a:lnSpc>
            </a:pPr>
            <a:r>
              <a:rPr lang="en-US" sz="8000" b="1">
                <a:solidFill>
                  <a:srgbClr val="FFFFFF"/>
                </a:solidFill>
                <a:latin typeface="Glacial Indifference Bold"/>
                <a:ea typeface="Glacial Indifference Bold"/>
                <a:cs typeface="Glacial Indifference Bold"/>
                <a:sym typeface="Glacial Indifference Bold"/>
              </a:rPr>
              <a:t>OBJECTIVE</a:t>
            </a:r>
          </a:p>
        </p:txBody>
      </p:sp>
      <p:sp>
        <p:nvSpPr>
          <p:cNvPr id="6" name="TextBox 6"/>
          <p:cNvSpPr txBox="1"/>
          <p:nvPr/>
        </p:nvSpPr>
        <p:spPr>
          <a:xfrm>
            <a:off x="6795265" y="2409910"/>
            <a:ext cx="10611375" cy="6911975"/>
          </a:xfrm>
          <a:prstGeom prst="rect">
            <a:avLst/>
          </a:prstGeom>
        </p:spPr>
        <p:txBody>
          <a:bodyPr lIns="0" tIns="0" rIns="0" bIns="0" rtlCol="0" anchor="t">
            <a:spAutoFit/>
          </a:bodyPr>
          <a:lstStyle/>
          <a:p>
            <a:pPr algn="just">
              <a:lnSpc>
                <a:spcPts val="5599"/>
              </a:lnSpc>
            </a:pPr>
            <a:endParaRPr/>
          </a:p>
          <a:p>
            <a:pPr algn="just">
              <a:lnSpc>
                <a:spcPts val="5599"/>
              </a:lnSpc>
            </a:pPr>
            <a:r>
              <a:rPr lang="en-US" sz="3999" u="sng">
                <a:solidFill>
                  <a:srgbClr val="FFFFFF"/>
                </a:solidFill>
                <a:latin typeface="Georgia Pro"/>
                <a:ea typeface="Georgia Pro"/>
                <a:cs typeface="Georgia Pro"/>
                <a:sym typeface="Georgia Pro"/>
              </a:rPr>
              <a:t>Primary Goal:</a:t>
            </a:r>
          </a:p>
          <a:p>
            <a:pPr algn="just">
              <a:lnSpc>
                <a:spcPts val="4200"/>
              </a:lnSpc>
            </a:pPr>
            <a:r>
              <a:rPr lang="en-US" sz="3000">
                <a:solidFill>
                  <a:srgbClr val="FFFFFF"/>
                </a:solidFill>
                <a:latin typeface="Georgia Pro"/>
                <a:ea typeface="Georgia Pro"/>
                <a:cs typeface="Georgia Pro"/>
                <a:sym typeface="Georgia Pro"/>
              </a:rPr>
              <a:t>Develop an efficient and scalable fake news detection model using linear classification techniques.</a:t>
            </a:r>
          </a:p>
          <a:p>
            <a:pPr algn="just">
              <a:lnSpc>
                <a:spcPts val="5599"/>
              </a:lnSpc>
            </a:pPr>
            <a:r>
              <a:rPr lang="en-US" sz="3999" u="sng">
                <a:solidFill>
                  <a:srgbClr val="FFFFFF"/>
                </a:solidFill>
                <a:latin typeface="Georgia Pro"/>
                <a:ea typeface="Georgia Pro"/>
                <a:cs typeface="Georgia Pro"/>
                <a:sym typeface="Georgia Pro"/>
              </a:rPr>
              <a:t>Key Objectives:</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Apply SVM, Logistic Regression, PCA to classify news articles.</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Improve detection accuracy using feature selection and dimensionality reduction.</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Implement a mathematical classification system.</a:t>
            </a:r>
          </a:p>
          <a:p>
            <a:pPr marL="647702" lvl="1" indent="-323851" algn="just">
              <a:lnSpc>
                <a:spcPts val="4200"/>
              </a:lnSpc>
              <a:buFont typeface="Arial"/>
              <a:buChar char="•"/>
            </a:pPr>
            <a:r>
              <a:rPr lang="en-US" sz="3000">
                <a:solidFill>
                  <a:srgbClr val="FFFFFF"/>
                </a:solidFill>
                <a:latin typeface="Georgia Pro"/>
                <a:ea typeface="Georgia Pro"/>
                <a:cs typeface="Georgia Pro"/>
                <a:sym typeface="Georgia Pro"/>
              </a:rPr>
              <a:t>Train and test the model using real-world datasets.</a:t>
            </a:r>
          </a:p>
          <a:p>
            <a:pPr algn="just">
              <a:lnSpc>
                <a:spcPts val="4200"/>
              </a:lnSpc>
            </a:pPr>
            <a:endParaRPr lang="en-US" sz="3000">
              <a:solidFill>
                <a:srgbClr val="FFFFFF"/>
              </a:solidFill>
              <a:latin typeface="Georgia Pro"/>
              <a:ea typeface="Georgia Pro"/>
              <a:cs typeface="Georgia Pro"/>
              <a:sym typeface="Georgia Pro"/>
            </a:endParaRPr>
          </a:p>
        </p:txBody>
      </p:sp>
      <p:sp>
        <p:nvSpPr>
          <p:cNvPr id="7" name="TextBox 7"/>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5868516" y="546828"/>
            <a:ext cx="6550968" cy="1566544"/>
          </a:xfrm>
          <a:prstGeom prst="rect">
            <a:avLst/>
          </a:prstGeom>
        </p:spPr>
        <p:txBody>
          <a:bodyPr lIns="0" tIns="0" rIns="0" bIns="0" rtlCol="0" anchor="t">
            <a:spAutoFit/>
          </a:bodyPr>
          <a:lstStyle/>
          <a:p>
            <a:pPr algn="ctr">
              <a:lnSpc>
                <a:spcPts val="12880"/>
              </a:lnSpc>
            </a:pPr>
            <a:r>
              <a:rPr lang="en-US" sz="9200" b="1">
                <a:solidFill>
                  <a:srgbClr val="FFFFFF"/>
                </a:solidFill>
                <a:latin typeface="Glacial Indifference Bold"/>
                <a:ea typeface="Glacial Indifference Bold"/>
                <a:cs typeface="Glacial Indifference Bold"/>
                <a:sym typeface="Glacial Indifference Bold"/>
              </a:rPr>
              <a:t>RELEVANCE </a:t>
            </a:r>
          </a:p>
        </p:txBody>
      </p:sp>
      <p:sp>
        <p:nvSpPr>
          <p:cNvPr id="4" name="TextBox 4"/>
          <p:cNvSpPr txBox="1"/>
          <p:nvPr/>
        </p:nvSpPr>
        <p:spPr>
          <a:xfrm>
            <a:off x="1028700" y="2119630"/>
            <a:ext cx="16831686" cy="5981065"/>
          </a:xfrm>
          <a:prstGeom prst="rect">
            <a:avLst/>
          </a:prstGeom>
        </p:spPr>
        <p:txBody>
          <a:bodyPr lIns="0" tIns="0" rIns="0" bIns="0" rtlCol="0" anchor="t">
            <a:spAutoFit/>
          </a:bodyPr>
          <a:lstStyle/>
          <a:p>
            <a:pPr algn="just">
              <a:lnSpc>
                <a:spcPts val="4759"/>
              </a:lnSpc>
            </a:pPr>
            <a:endParaRPr/>
          </a:p>
          <a:p>
            <a:pPr algn="just">
              <a:lnSpc>
                <a:spcPts val="4759"/>
              </a:lnSpc>
            </a:pPr>
            <a:r>
              <a:rPr lang="en-US" sz="3399">
                <a:solidFill>
                  <a:srgbClr val="FFFFFF"/>
                </a:solidFill>
                <a:latin typeface="Georgia Pro"/>
                <a:ea typeface="Georgia Pro"/>
                <a:cs typeface="Georgia Pro"/>
                <a:sym typeface="Georgia Pro"/>
              </a:rPr>
              <a:t>This project is highly relevant due to the rise of fake news and the need for scalable, efficient solutions. Unlike deep learning models, this approach can work on low-resource systems and be deployed for real-time fact-checking.</a:t>
            </a:r>
          </a:p>
          <a:p>
            <a:pPr algn="just">
              <a:lnSpc>
                <a:spcPts val="4759"/>
              </a:lnSpc>
            </a:pPr>
            <a:r>
              <a:rPr lang="en-US" sz="3399">
                <a:solidFill>
                  <a:srgbClr val="FFFFFF"/>
                </a:solidFill>
                <a:latin typeface="Georgia Pro"/>
                <a:ea typeface="Georgia Pro"/>
                <a:cs typeface="Georgia Pro"/>
                <a:sym typeface="Georgia Pro"/>
              </a:rPr>
              <a:t>Why Is It Important?</a:t>
            </a:r>
          </a:p>
          <a:p>
            <a:pPr marL="734059" lvl="1" indent="-367030" algn="just">
              <a:lnSpc>
                <a:spcPts val="4759"/>
              </a:lnSpc>
              <a:buFont typeface="Arial"/>
              <a:buChar char="•"/>
            </a:pPr>
            <a:r>
              <a:rPr lang="en-US" sz="3399">
                <a:solidFill>
                  <a:srgbClr val="FFFFFF"/>
                </a:solidFill>
                <a:latin typeface="Georgia Pro"/>
                <a:ea typeface="Georgia Pro"/>
                <a:cs typeface="Georgia Pro"/>
                <a:sym typeface="Georgia Pro"/>
              </a:rPr>
              <a:t>Governments and organizations need automated tools to fight misinformation.</a:t>
            </a:r>
          </a:p>
          <a:p>
            <a:pPr marL="734059" lvl="1" indent="-367030" algn="just">
              <a:lnSpc>
                <a:spcPts val="4759"/>
              </a:lnSpc>
              <a:buFont typeface="Arial"/>
              <a:buChar char="•"/>
            </a:pPr>
            <a:r>
              <a:rPr lang="en-US" sz="3399">
                <a:solidFill>
                  <a:srgbClr val="FFFFFF"/>
                </a:solidFill>
                <a:latin typeface="Georgia Pro"/>
                <a:ea typeface="Georgia Pro"/>
                <a:cs typeface="Georgia Pro"/>
                <a:sym typeface="Georgia Pro"/>
              </a:rPr>
              <a:t>Social media platforms struggle with manual fact-checking.</a:t>
            </a:r>
          </a:p>
          <a:p>
            <a:pPr marL="734059" lvl="1" indent="-367030" algn="just">
              <a:lnSpc>
                <a:spcPts val="4759"/>
              </a:lnSpc>
              <a:buFont typeface="Arial"/>
              <a:buChar char="•"/>
            </a:pPr>
            <a:r>
              <a:rPr lang="en-US" sz="3399">
                <a:solidFill>
                  <a:srgbClr val="FFFFFF"/>
                </a:solidFill>
                <a:latin typeface="Georgia Pro"/>
                <a:ea typeface="Georgia Pro"/>
                <a:cs typeface="Georgia Pro"/>
                <a:sym typeface="Georgia Pro"/>
              </a:rPr>
              <a:t>A scalable approach using linear models can be integrated into real-world applications.</a:t>
            </a:r>
          </a:p>
          <a:p>
            <a:pPr algn="just">
              <a:lnSpc>
                <a:spcPts val="4759"/>
              </a:lnSpc>
            </a:pPr>
            <a:endParaRPr lang="en-US" sz="3399">
              <a:solidFill>
                <a:srgbClr val="FFFFFF"/>
              </a:solidFill>
              <a:latin typeface="Georgia Pro"/>
              <a:ea typeface="Georgia Pro"/>
              <a:cs typeface="Georgia Pro"/>
              <a:sym typeface="Georgia Pro"/>
            </a:endParaRPr>
          </a:p>
        </p:txBody>
      </p:sp>
      <p:sp>
        <p:nvSpPr>
          <p:cNvPr id="5" name="TextBox 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5898178" y="1066800"/>
            <a:ext cx="6706974" cy="1176020"/>
          </a:xfrm>
          <a:prstGeom prst="rect">
            <a:avLst/>
          </a:prstGeom>
        </p:spPr>
        <p:txBody>
          <a:bodyPr lIns="0" tIns="0" rIns="0" bIns="0" rtlCol="0" anchor="t">
            <a:spAutoFit/>
          </a:bodyPr>
          <a:lstStyle/>
          <a:p>
            <a:pPr algn="l">
              <a:lnSpc>
                <a:spcPts val="9040"/>
              </a:lnSpc>
            </a:pPr>
            <a:r>
              <a:rPr lang="en-US" sz="8000" b="1">
                <a:solidFill>
                  <a:srgbClr val="FFFFFF"/>
                </a:solidFill>
                <a:latin typeface="Glacial Indifference Bold"/>
                <a:ea typeface="Glacial Indifference Bold"/>
                <a:cs typeface="Glacial Indifference Bold"/>
                <a:sym typeface="Glacial Indifference Bold"/>
              </a:rPr>
              <a:t>ADVANTAGES </a:t>
            </a:r>
          </a:p>
        </p:txBody>
      </p:sp>
      <p:sp>
        <p:nvSpPr>
          <p:cNvPr id="5" name="TextBox 5"/>
          <p:cNvSpPr txBox="1"/>
          <p:nvPr/>
        </p:nvSpPr>
        <p:spPr>
          <a:xfrm>
            <a:off x="1244030" y="2759953"/>
            <a:ext cx="16015270" cy="6475222"/>
          </a:xfrm>
          <a:prstGeom prst="rect">
            <a:avLst/>
          </a:prstGeom>
        </p:spPr>
        <p:txBody>
          <a:bodyPr lIns="0" tIns="0" rIns="0" bIns="0" rtlCol="0" anchor="t">
            <a:spAutoFit/>
          </a:bodyPr>
          <a:lstStyle/>
          <a:p>
            <a:pPr algn="l">
              <a:lnSpc>
                <a:spcPts val="6493"/>
              </a:lnSpc>
            </a:pPr>
            <a:r>
              <a:rPr lang="en-US" sz="3399">
                <a:solidFill>
                  <a:srgbClr val="FFFFFF"/>
                </a:solidFill>
                <a:latin typeface="Georgia Pro"/>
                <a:ea typeface="Georgia Pro"/>
                <a:cs typeface="Georgia Pro"/>
                <a:sym typeface="Georgia Pro"/>
              </a:rPr>
              <a:t>1.</a:t>
            </a:r>
            <a:r>
              <a:rPr lang="en-US" sz="3399" b="1">
                <a:solidFill>
                  <a:srgbClr val="FFFFFF"/>
                </a:solidFill>
                <a:latin typeface="Georgia Pro Bold"/>
                <a:ea typeface="Georgia Pro Bold"/>
                <a:cs typeface="Georgia Pro Bold"/>
                <a:sym typeface="Georgia Pro Bold"/>
              </a:rPr>
              <a:t> Fast and Efficient </a:t>
            </a:r>
            <a:r>
              <a:rPr lang="en-US" sz="3399">
                <a:solidFill>
                  <a:srgbClr val="FFFFFF"/>
                </a:solidFill>
                <a:latin typeface="Georgia Pro"/>
                <a:ea typeface="Georgia Pro"/>
                <a:cs typeface="Georgia Pro"/>
                <a:sym typeface="Georgia Pro"/>
              </a:rPr>
              <a:t>– Works quickly and doesn’t need high computing power.</a:t>
            </a:r>
          </a:p>
          <a:p>
            <a:pPr algn="l">
              <a:lnSpc>
                <a:spcPts val="6493"/>
              </a:lnSpc>
            </a:pPr>
            <a:r>
              <a:rPr lang="en-US" sz="3399">
                <a:solidFill>
                  <a:srgbClr val="FFFFFF"/>
                </a:solidFill>
                <a:latin typeface="Georgia Pro"/>
                <a:ea typeface="Georgia Pro"/>
                <a:cs typeface="Georgia Pro"/>
                <a:sym typeface="Georgia Pro"/>
              </a:rPr>
              <a:t> 2. </a:t>
            </a:r>
            <a:r>
              <a:rPr lang="en-US" sz="3399" b="1">
                <a:solidFill>
                  <a:srgbClr val="FFFFFF"/>
                </a:solidFill>
                <a:latin typeface="Georgia Pro Bold"/>
                <a:ea typeface="Georgia Pro Bold"/>
                <a:cs typeface="Georgia Pro Bold"/>
                <a:sym typeface="Georgia Pro Bold"/>
              </a:rPr>
              <a:t>Easy to Train</a:t>
            </a:r>
            <a:r>
              <a:rPr lang="en-US" sz="3399">
                <a:solidFill>
                  <a:srgbClr val="FFFFFF"/>
                </a:solidFill>
                <a:latin typeface="Georgia Pro"/>
                <a:ea typeface="Georgia Pro"/>
                <a:cs typeface="Georgia Pro"/>
                <a:sym typeface="Georgia Pro"/>
              </a:rPr>
              <a:t> – Requires less data and trains faster than complex AI models.</a:t>
            </a:r>
          </a:p>
          <a:p>
            <a:pPr algn="l">
              <a:lnSpc>
                <a:spcPts val="6493"/>
              </a:lnSpc>
            </a:pPr>
            <a:r>
              <a:rPr lang="en-US" sz="3399">
                <a:solidFill>
                  <a:srgbClr val="FFFFFF"/>
                </a:solidFill>
                <a:latin typeface="Georgia Pro"/>
                <a:ea typeface="Georgia Pro"/>
                <a:cs typeface="Georgia Pro"/>
                <a:sym typeface="Georgia Pro"/>
              </a:rPr>
              <a:t> 3. </a:t>
            </a:r>
            <a:r>
              <a:rPr lang="en-US" sz="3399" b="1">
                <a:solidFill>
                  <a:srgbClr val="FFFFFF"/>
                </a:solidFill>
                <a:latin typeface="Georgia Pro Bold"/>
                <a:ea typeface="Georgia Pro Bold"/>
                <a:cs typeface="Georgia Pro Bold"/>
                <a:sym typeface="Georgia Pro Bold"/>
              </a:rPr>
              <a:t>Simple to Understand </a:t>
            </a:r>
            <a:r>
              <a:rPr lang="en-US" sz="3399">
                <a:solidFill>
                  <a:srgbClr val="FFFFFF"/>
                </a:solidFill>
                <a:latin typeface="Georgia Pro"/>
                <a:ea typeface="Georgia Pro"/>
                <a:cs typeface="Georgia Pro"/>
                <a:sym typeface="Georgia Pro"/>
              </a:rPr>
              <a:t>– The decision-making process is clear and interpretable.</a:t>
            </a:r>
          </a:p>
          <a:p>
            <a:pPr algn="l">
              <a:lnSpc>
                <a:spcPts val="6493"/>
              </a:lnSpc>
            </a:pPr>
            <a:r>
              <a:rPr lang="en-US" sz="3399">
                <a:solidFill>
                  <a:srgbClr val="FFFFFF"/>
                </a:solidFill>
                <a:latin typeface="Georgia Pro"/>
                <a:ea typeface="Georgia Pro"/>
                <a:cs typeface="Georgia Pro"/>
                <a:sym typeface="Georgia Pro"/>
              </a:rPr>
              <a:t> 4. </a:t>
            </a:r>
            <a:r>
              <a:rPr lang="en-US" sz="3399" b="1">
                <a:solidFill>
                  <a:srgbClr val="FFFFFF"/>
                </a:solidFill>
                <a:latin typeface="Georgia Pro Bold"/>
                <a:ea typeface="Georgia Pro Bold"/>
                <a:cs typeface="Georgia Pro Bold"/>
                <a:sym typeface="Georgia Pro Bold"/>
              </a:rPr>
              <a:t>Useful in Real Life</a:t>
            </a:r>
            <a:r>
              <a:rPr lang="en-US" sz="3399">
                <a:solidFill>
                  <a:srgbClr val="FFFFFF"/>
                </a:solidFill>
                <a:latin typeface="Georgia Pro"/>
                <a:ea typeface="Georgia Pro"/>
                <a:cs typeface="Georgia Pro"/>
                <a:sym typeface="Georgia Pro"/>
              </a:rPr>
              <a:t> – Can help in stopping misinformation on social media and news platforms.</a:t>
            </a:r>
          </a:p>
          <a:p>
            <a:pPr algn="l">
              <a:lnSpc>
                <a:spcPts val="6493"/>
              </a:lnSpc>
            </a:pPr>
            <a:r>
              <a:rPr lang="en-US" sz="3399">
                <a:solidFill>
                  <a:srgbClr val="FFFFFF"/>
                </a:solidFill>
                <a:latin typeface="Georgia Pro"/>
                <a:ea typeface="Georgia Pro"/>
                <a:cs typeface="Georgia Pro"/>
                <a:sym typeface="Georgia Pro"/>
              </a:rPr>
              <a:t> 5. </a:t>
            </a:r>
            <a:r>
              <a:rPr lang="en-US" sz="3399" b="1">
                <a:solidFill>
                  <a:srgbClr val="FFFFFF"/>
                </a:solidFill>
                <a:latin typeface="Georgia Pro Bold"/>
                <a:ea typeface="Georgia Pro Bold"/>
                <a:cs typeface="Georgia Pro Bold"/>
                <a:sym typeface="Georgia Pro Bold"/>
              </a:rPr>
              <a:t>Scalable</a:t>
            </a:r>
            <a:r>
              <a:rPr lang="en-US" sz="3399">
                <a:solidFill>
                  <a:srgbClr val="FFFFFF"/>
                </a:solidFill>
                <a:latin typeface="Georgia Pro"/>
                <a:ea typeface="Georgia Pro"/>
                <a:cs typeface="Georgia Pro"/>
                <a:sym typeface="Georgia Pro"/>
              </a:rPr>
              <a:t> – Can be easily applied to large amounts of data, making it useful for big platforms.</a:t>
            </a: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TextBox 4"/>
          <p:cNvSpPr txBox="1"/>
          <p:nvPr/>
        </p:nvSpPr>
        <p:spPr>
          <a:xfrm>
            <a:off x="4644822" y="38100"/>
            <a:ext cx="9082472" cy="2063495"/>
          </a:xfrm>
          <a:prstGeom prst="rect">
            <a:avLst/>
          </a:prstGeom>
        </p:spPr>
        <p:txBody>
          <a:bodyPr lIns="0" tIns="0" rIns="0" bIns="0" rtlCol="0" anchor="t">
            <a:spAutoFit/>
          </a:bodyPr>
          <a:lstStyle/>
          <a:p>
            <a:pPr algn="ctr">
              <a:lnSpc>
                <a:spcPts val="8039"/>
              </a:lnSpc>
            </a:pPr>
            <a:r>
              <a:rPr lang="en-US" sz="7114" b="1">
                <a:solidFill>
                  <a:srgbClr val="FFFFFF"/>
                </a:solidFill>
                <a:latin typeface="Glacial Indifference Bold"/>
                <a:ea typeface="Glacial Indifference Bold"/>
                <a:cs typeface="Glacial Indifference Bold"/>
                <a:sym typeface="Glacial Indifference Bold"/>
              </a:rPr>
              <a:t>LITERATURE REVIEW BASED ON PAPER 1</a:t>
            </a:r>
          </a:p>
        </p:txBody>
      </p:sp>
      <p:sp>
        <p:nvSpPr>
          <p:cNvPr id="5" name="TextBox 5"/>
          <p:cNvSpPr txBox="1"/>
          <p:nvPr/>
        </p:nvSpPr>
        <p:spPr>
          <a:xfrm>
            <a:off x="453633" y="1813593"/>
            <a:ext cx="17464851" cy="10274389"/>
          </a:xfrm>
          <a:prstGeom prst="rect">
            <a:avLst/>
          </a:prstGeom>
        </p:spPr>
        <p:txBody>
          <a:bodyPr lIns="0" tIns="0" rIns="0" bIns="0" rtlCol="0" anchor="t">
            <a:spAutoFit/>
          </a:bodyPr>
          <a:lstStyle/>
          <a:p>
            <a:pPr algn="just">
              <a:lnSpc>
                <a:spcPts val="5420"/>
              </a:lnSpc>
            </a:pPr>
            <a:r>
              <a:rPr lang="en-US" sz="3871" b="1">
                <a:solidFill>
                  <a:srgbClr val="FFFFFF"/>
                </a:solidFill>
                <a:latin typeface="Georgia Pro Bold"/>
                <a:ea typeface="Georgia Pro Bold"/>
                <a:cs typeface="Georgia Pro Bold"/>
                <a:sym typeface="Georgia Pro Bold"/>
              </a:rPr>
              <a:t>1. Methodology</a:t>
            </a:r>
          </a:p>
          <a:p>
            <a:pPr algn="just">
              <a:lnSpc>
                <a:spcPts val="5420"/>
              </a:lnSpc>
            </a:pPr>
            <a:r>
              <a:rPr lang="en-US" sz="3871">
                <a:solidFill>
                  <a:srgbClr val="FFFFFF"/>
                </a:solidFill>
                <a:latin typeface="Georgia Pro"/>
                <a:ea typeface="Georgia Pro"/>
                <a:cs typeface="Georgia Pro"/>
                <a:sym typeface="Georgia Pro"/>
              </a:rPr>
              <a:t>• Compares seven ML models: SVM, Logistic Regression, Decision Trees, Random Forest, Gradient Boosting, XGBoost, and Artificial Neural Networks.</a:t>
            </a:r>
          </a:p>
          <a:p>
            <a:pPr algn="just">
              <a:lnSpc>
                <a:spcPts val="5420"/>
              </a:lnSpc>
            </a:pPr>
            <a:r>
              <a:rPr lang="en-US" sz="3871">
                <a:solidFill>
                  <a:srgbClr val="FFFFFF"/>
                </a:solidFill>
                <a:latin typeface="Georgia Pro"/>
                <a:ea typeface="Georgia Pro"/>
                <a:cs typeface="Georgia Pro"/>
                <a:sym typeface="Georgia Pro"/>
              </a:rPr>
              <a:t>• Uses TF-IDF and Word Embeddings for text feature extraction.</a:t>
            </a:r>
          </a:p>
          <a:p>
            <a:pPr algn="just">
              <a:lnSpc>
                <a:spcPts val="5420"/>
              </a:lnSpc>
            </a:pPr>
            <a:r>
              <a:rPr lang="en-US" sz="3871">
                <a:solidFill>
                  <a:srgbClr val="FFFFFF"/>
                </a:solidFill>
                <a:latin typeface="Georgia Pro"/>
                <a:ea typeface="Georgia Pro"/>
                <a:cs typeface="Georgia Pro"/>
                <a:sym typeface="Georgia Pro"/>
              </a:rPr>
              <a:t>• Splits dataset into 80% training, 20% testing and evaluates models on accuracy, precision, recall, and F1-score.</a:t>
            </a:r>
          </a:p>
          <a:p>
            <a:pPr algn="just">
              <a:lnSpc>
                <a:spcPts val="5420"/>
              </a:lnSpc>
            </a:pPr>
            <a:endParaRPr lang="en-US" sz="3871">
              <a:solidFill>
                <a:srgbClr val="FFFFFF"/>
              </a:solidFill>
              <a:latin typeface="Georgia Pro"/>
              <a:ea typeface="Georgia Pro"/>
              <a:cs typeface="Georgia Pro"/>
              <a:sym typeface="Georgia Pro"/>
            </a:endParaRPr>
          </a:p>
          <a:p>
            <a:pPr algn="just">
              <a:lnSpc>
                <a:spcPts val="5420"/>
              </a:lnSpc>
            </a:pPr>
            <a:r>
              <a:rPr lang="en-US" sz="3871">
                <a:solidFill>
                  <a:srgbClr val="FFFFFF"/>
                </a:solidFill>
                <a:latin typeface="Georgia Pro"/>
                <a:ea typeface="Georgia Pro"/>
                <a:cs typeface="Georgia Pro"/>
                <a:sym typeface="Georgia Pro"/>
              </a:rPr>
              <a:t>2. Advantages</a:t>
            </a:r>
          </a:p>
          <a:p>
            <a:pPr marL="835855" lvl="1" indent="-417928" algn="just">
              <a:lnSpc>
                <a:spcPts val="5420"/>
              </a:lnSpc>
              <a:buFont typeface="Arial"/>
              <a:buChar char="•"/>
            </a:pPr>
            <a:r>
              <a:rPr lang="en-US" sz="3871">
                <a:solidFill>
                  <a:srgbClr val="FFFFFF"/>
                </a:solidFill>
                <a:latin typeface="Georgia Pro"/>
                <a:ea typeface="Georgia Pro"/>
                <a:cs typeface="Georgia Pro"/>
                <a:sym typeface="Georgia Pro"/>
              </a:rPr>
              <a:t>High Accuracy (94%) – SVM with TF-IDF outperforms other models.</a:t>
            </a:r>
          </a:p>
          <a:p>
            <a:pPr marL="835855" lvl="1" indent="-417928" algn="just">
              <a:lnSpc>
                <a:spcPts val="5420"/>
              </a:lnSpc>
              <a:buFont typeface="Arial"/>
              <a:buChar char="•"/>
            </a:pPr>
            <a:r>
              <a:rPr lang="en-US" sz="3871">
                <a:solidFill>
                  <a:srgbClr val="FFFFFF"/>
                </a:solidFill>
                <a:latin typeface="Georgia Pro"/>
                <a:ea typeface="Georgia Pro"/>
                <a:cs typeface="Georgia Pro"/>
                <a:sym typeface="Georgia Pro"/>
              </a:rPr>
              <a:t>Computationally Efficient – Faster and requires less computing power than deep learning.</a:t>
            </a:r>
          </a:p>
          <a:p>
            <a:pPr marL="835855" lvl="1" indent="-417928" algn="just">
              <a:lnSpc>
                <a:spcPts val="5420"/>
              </a:lnSpc>
              <a:buFont typeface="Arial"/>
              <a:buChar char="•"/>
            </a:pPr>
            <a:r>
              <a:rPr lang="en-US" sz="3871">
                <a:solidFill>
                  <a:srgbClr val="FFFFFF"/>
                </a:solidFill>
                <a:latin typeface="Georgia Pro"/>
                <a:ea typeface="Georgia Pro"/>
                <a:cs typeface="Georgia Pro"/>
                <a:sym typeface="Georgia Pro"/>
              </a:rPr>
              <a:t>Scalable &amp; Interpretable – Suitable for large-scale fake news detection.</a:t>
            </a:r>
          </a:p>
          <a:p>
            <a:pPr algn="just">
              <a:lnSpc>
                <a:spcPts val="5420"/>
              </a:lnSpc>
            </a:pPr>
            <a:endParaRPr lang="en-US" sz="3871">
              <a:solidFill>
                <a:srgbClr val="FFFFFF"/>
              </a:solidFill>
              <a:latin typeface="Georgia Pro"/>
              <a:ea typeface="Georgia Pro"/>
              <a:cs typeface="Georgia Pro"/>
              <a:sym typeface="Georgia Pro"/>
            </a:endParaRPr>
          </a:p>
          <a:p>
            <a:pPr algn="just">
              <a:lnSpc>
                <a:spcPts val="5420"/>
              </a:lnSpc>
            </a:pPr>
            <a:endParaRPr lang="en-US" sz="3871">
              <a:solidFill>
                <a:srgbClr val="FFFFFF"/>
              </a:solidFill>
              <a:latin typeface="Georgia Pro"/>
              <a:ea typeface="Georgia Pro"/>
              <a:cs typeface="Georgia Pro"/>
              <a:sym typeface="Georgia Pro"/>
            </a:endParaRPr>
          </a:p>
          <a:p>
            <a:pPr algn="just">
              <a:lnSpc>
                <a:spcPts val="5420"/>
              </a:lnSpc>
            </a:pPr>
            <a:endParaRPr lang="en-US" sz="3871">
              <a:solidFill>
                <a:srgbClr val="FFFFFF"/>
              </a:solidFill>
              <a:latin typeface="Georgia Pro"/>
              <a:ea typeface="Georgia Pro"/>
              <a:cs typeface="Georgia Pro"/>
              <a:sym typeface="Georgia Pro"/>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5305412" y="525590"/>
            <a:ext cx="8564594"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LITERATURE REVIEW </a:t>
            </a:r>
          </a:p>
        </p:txBody>
      </p:sp>
      <p:sp>
        <p:nvSpPr>
          <p:cNvPr id="5" name="TextBox 5"/>
          <p:cNvSpPr txBox="1"/>
          <p:nvPr/>
        </p:nvSpPr>
        <p:spPr>
          <a:xfrm>
            <a:off x="355866" y="1503235"/>
            <a:ext cx="17060225" cy="9421177"/>
          </a:xfrm>
          <a:prstGeom prst="rect">
            <a:avLst/>
          </a:prstGeom>
        </p:spPr>
        <p:txBody>
          <a:bodyPr lIns="0" tIns="0" rIns="0" bIns="0" rtlCol="0" anchor="t">
            <a:spAutoFit/>
          </a:bodyPr>
          <a:lstStyle/>
          <a:p>
            <a:pPr algn="l">
              <a:lnSpc>
                <a:spcPts val="4147"/>
              </a:lnSpc>
            </a:pPr>
            <a:r>
              <a:rPr lang="en-US" sz="2962" b="1">
                <a:solidFill>
                  <a:srgbClr val="FFFFFF"/>
                </a:solidFill>
                <a:latin typeface="Georgia Pro Bold"/>
                <a:ea typeface="Georgia Pro Bold"/>
                <a:cs typeface="Georgia Pro Bold"/>
                <a:sym typeface="Georgia Pro Bold"/>
              </a:rPr>
              <a:t>3. Limitations &amp; Disadvantages</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Limited to English datasets – Doesn’t test multilingual news.</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No Image-Based Detection – Only works for text classification.</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Feature Engineering Required – Needs manual text processing (e.g., TF-IDF tuning).</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4. Metrics Used</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Accuracy (94%) – Measures overall classification performance.</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Precision, Recall, F1-score – Evaluates fake vs. real news detection.</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5. Dataset Used</a:t>
            </a:r>
          </a:p>
          <a:p>
            <a:pPr algn="l">
              <a:lnSpc>
                <a:spcPts val="4147"/>
              </a:lnSpc>
            </a:pPr>
            <a:r>
              <a:rPr lang="en-US" sz="2962">
                <a:solidFill>
                  <a:srgbClr val="FFFFFF"/>
                </a:solidFill>
                <a:latin typeface="Georgia Pro"/>
                <a:ea typeface="Georgia Pro"/>
                <a:cs typeface="Georgia Pro"/>
                <a:sym typeface="Georgia Pro"/>
              </a:rPr>
              <a:t>📂 Kaggle Fake News Challenge, LIAR Dataset, BuzzFeed News.</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6. Why This Paper?</a:t>
            </a:r>
          </a:p>
          <a:p>
            <a:pPr algn="l">
              <a:lnSpc>
                <a:spcPts val="4147"/>
              </a:lnSpc>
            </a:pPr>
            <a:r>
              <a:rPr lang="en-US" sz="2962">
                <a:solidFill>
                  <a:srgbClr val="FFFFFF"/>
                </a:solidFill>
                <a:latin typeface="Georgia Pro"/>
                <a:ea typeface="Georgia Pro"/>
                <a:cs typeface="Georgia Pro"/>
                <a:sym typeface="Georgia Pro"/>
              </a:rPr>
              <a:t>• Best accuracy (94%) with a lightweight model suitable for real-world applications.</a:t>
            </a:r>
          </a:p>
          <a:p>
            <a:pPr algn="l">
              <a:lnSpc>
                <a:spcPts val="4147"/>
              </a:lnSpc>
            </a:pPr>
            <a:r>
              <a:rPr lang="en-US" sz="2962">
                <a:solidFill>
                  <a:srgbClr val="FFFFFF"/>
                </a:solidFill>
                <a:latin typeface="Georgia Pro"/>
                <a:ea typeface="Georgia Pro"/>
                <a:cs typeface="Georgia Pro"/>
                <a:sym typeface="Georgia Pro"/>
              </a:rPr>
              <a:t>• Simple yet effective methodology, making it easy to implement and present.</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endParaRPr lang="en-US" sz="2962">
              <a:solidFill>
                <a:srgbClr val="FFFFFF"/>
              </a:solidFill>
              <a:latin typeface="Georgia Pro"/>
              <a:ea typeface="Georgia Pro"/>
              <a:cs typeface="Georgia Pro"/>
              <a:sym typeface="Georgia Pro"/>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TextBox 4"/>
          <p:cNvSpPr txBox="1"/>
          <p:nvPr/>
        </p:nvSpPr>
        <p:spPr>
          <a:xfrm>
            <a:off x="4644822" y="38100"/>
            <a:ext cx="9082472" cy="2063495"/>
          </a:xfrm>
          <a:prstGeom prst="rect">
            <a:avLst/>
          </a:prstGeom>
        </p:spPr>
        <p:txBody>
          <a:bodyPr lIns="0" tIns="0" rIns="0" bIns="0" rtlCol="0" anchor="t">
            <a:spAutoFit/>
          </a:bodyPr>
          <a:lstStyle/>
          <a:p>
            <a:pPr algn="ctr">
              <a:lnSpc>
                <a:spcPts val="8039"/>
              </a:lnSpc>
            </a:pPr>
            <a:r>
              <a:rPr lang="en-US" sz="7114" b="1">
                <a:solidFill>
                  <a:srgbClr val="FFFFFF"/>
                </a:solidFill>
                <a:latin typeface="Glacial Indifference Bold"/>
                <a:ea typeface="Glacial Indifference Bold"/>
                <a:cs typeface="Glacial Indifference Bold"/>
                <a:sym typeface="Glacial Indifference Bold"/>
              </a:rPr>
              <a:t>LITERATURE REVIEW BASED ON PAPER 2</a:t>
            </a:r>
          </a:p>
        </p:txBody>
      </p:sp>
      <p:sp>
        <p:nvSpPr>
          <p:cNvPr id="5" name="TextBox 5"/>
          <p:cNvSpPr txBox="1"/>
          <p:nvPr/>
        </p:nvSpPr>
        <p:spPr>
          <a:xfrm>
            <a:off x="453633" y="1813593"/>
            <a:ext cx="17464851" cy="6845389"/>
          </a:xfrm>
          <a:prstGeom prst="rect">
            <a:avLst/>
          </a:prstGeom>
        </p:spPr>
        <p:txBody>
          <a:bodyPr lIns="0" tIns="0" rIns="0" bIns="0" rtlCol="0" anchor="t">
            <a:spAutoFit/>
          </a:bodyPr>
          <a:lstStyle/>
          <a:p>
            <a:pPr algn="just">
              <a:lnSpc>
                <a:spcPts val="5420"/>
              </a:lnSpc>
            </a:pPr>
            <a:r>
              <a:rPr lang="en-US" sz="3871" b="1">
                <a:solidFill>
                  <a:srgbClr val="FFFFFF"/>
                </a:solidFill>
                <a:latin typeface="Georgia Pro Bold"/>
                <a:ea typeface="Georgia Pro Bold"/>
                <a:cs typeface="Georgia Pro Bold"/>
                <a:sym typeface="Georgia Pro Bold"/>
              </a:rPr>
              <a:t> 1. Methodology</a:t>
            </a:r>
          </a:p>
          <a:p>
            <a:pPr algn="just">
              <a:lnSpc>
                <a:spcPts val="5420"/>
              </a:lnSpc>
            </a:pPr>
            <a:r>
              <a:rPr lang="en-US" sz="3871">
                <a:solidFill>
                  <a:srgbClr val="FFFFFF"/>
                </a:solidFill>
                <a:latin typeface="Georgia Pro"/>
                <a:ea typeface="Georgia Pro"/>
                <a:cs typeface="Georgia Pro"/>
                <a:sym typeface="Georgia Pro"/>
              </a:rPr>
              <a:t>The paper compares Logistic Regression (LR), Na¨ıve Bayes (NB), Support Vector Machine (SVM), Random Forest (RF), and Deep Neural Networks (DNN) for fake news detection. The process includes dataset collection, text preprocessing (stemming, stopword removal, NLP feature extraction), and model training/testing to classify news as real or fake.</a:t>
            </a:r>
          </a:p>
          <a:p>
            <a:pPr algn="just">
              <a:lnSpc>
                <a:spcPts val="5420"/>
              </a:lnSpc>
            </a:pPr>
            <a:endParaRPr lang="en-US" sz="3871">
              <a:solidFill>
                <a:srgbClr val="FFFFFF"/>
              </a:solidFill>
              <a:latin typeface="Georgia Pro"/>
              <a:ea typeface="Georgia Pro"/>
              <a:cs typeface="Georgia Pro"/>
              <a:sym typeface="Georgia Pro"/>
            </a:endParaRPr>
          </a:p>
          <a:p>
            <a:pPr algn="just">
              <a:lnSpc>
                <a:spcPts val="5420"/>
              </a:lnSpc>
            </a:pPr>
            <a:r>
              <a:rPr lang="en-US" sz="3871">
                <a:solidFill>
                  <a:srgbClr val="FFFFFF"/>
                </a:solidFill>
                <a:latin typeface="Georgia Pro"/>
                <a:ea typeface="Georgia Pro"/>
                <a:cs typeface="Georgia Pro"/>
                <a:sym typeface="Georgia Pro"/>
              </a:rPr>
              <a:t>2.Advantages • DNN achieves the highest accuracy (91%), outperforming other models. • Fast processing time compared to conventional ML techniques. • Effective feature extraction using NLP techniques enhances detection</a:t>
            </a: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sp>
        <p:nvSpPr>
          <p:cNvPr id="4" name="TextBox 4"/>
          <p:cNvSpPr txBox="1"/>
          <p:nvPr/>
        </p:nvSpPr>
        <p:spPr>
          <a:xfrm>
            <a:off x="5305412" y="525590"/>
            <a:ext cx="8564594"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LITERATURE REVIEW </a:t>
            </a:r>
          </a:p>
        </p:txBody>
      </p:sp>
      <p:sp>
        <p:nvSpPr>
          <p:cNvPr id="5" name="TextBox 5"/>
          <p:cNvSpPr txBox="1"/>
          <p:nvPr/>
        </p:nvSpPr>
        <p:spPr>
          <a:xfrm>
            <a:off x="355866" y="1503235"/>
            <a:ext cx="17060225" cy="9421177"/>
          </a:xfrm>
          <a:prstGeom prst="rect">
            <a:avLst/>
          </a:prstGeom>
        </p:spPr>
        <p:txBody>
          <a:bodyPr lIns="0" tIns="0" rIns="0" bIns="0" rtlCol="0" anchor="t">
            <a:spAutoFit/>
          </a:bodyPr>
          <a:lstStyle/>
          <a:p>
            <a:pPr algn="l">
              <a:lnSpc>
                <a:spcPts val="4147"/>
              </a:lnSpc>
            </a:pPr>
            <a:r>
              <a:rPr lang="en-US" sz="2962" b="1">
                <a:solidFill>
                  <a:srgbClr val="FFFFFF"/>
                </a:solidFill>
                <a:latin typeface="Georgia Pro Bold"/>
                <a:ea typeface="Georgia Pro Bold"/>
                <a:cs typeface="Georgia Pro Bold"/>
                <a:sym typeface="Georgia Pro Bold"/>
              </a:rPr>
              <a:t>3. Limitations &amp; Disadvantages</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Limited to English datasets – Doesn’t test multilingual news.</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No Image-Based Detection – Only works for text classification.</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Feature Engineering Required – Needs manual text processing (e.g., TF-IDF tuning).</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4. Metrics Used</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Accuracy (94%) – Measures overall classification performance.</a:t>
            </a:r>
          </a:p>
          <a:p>
            <a:pPr marL="639605" lvl="1" indent="-319803" algn="l">
              <a:lnSpc>
                <a:spcPts val="4147"/>
              </a:lnSpc>
              <a:buFont typeface="Arial"/>
              <a:buChar char="•"/>
            </a:pPr>
            <a:r>
              <a:rPr lang="en-US" sz="2962">
                <a:solidFill>
                  <a:srgbClr val="FFFFFF"/>
                </a:solidFill>
                <a:latin typeface="Georgia Pro"/>
                <a:ea typeface="Georgia Pro"/>
                <a:cs typeface="Georgia Pro"/>
                <a:sym typeface="Georgia Pro"/>
              </a:rPr>
              <a:t>Precision, Recall, F1-score – Evaluates fake vs. real news detection.</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5. Dataset Used</a:t>
            </a:r>
          </a:p>
          <a:p>
            <a:pPr algn="l">
              <a:lnSpc>
                <a:spcPts val="4147"/>
              </a:lnSpc>
            </a:pPr>
            <a:r>
              <a:rPr lang="en-US" sz="2962">
                <a:solidFill>
                  <a:srgbClr val="FFFFFF"/>
                </a:solidFill>
                <a:latin typeface="Georgia Pro"/>
                <a:ea typeface="Georgia Pro"/>
                <a:cs typeface="Georgia Pro"/>
                <a:sym typeface="Georgia Pro"/>
              </a:rPr>
              <a:t>📂 Kaggle Fake News Challenge, LIAR Dataset, BuzzFeed News.</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r>
              <a:rPr lang="en-US" sz="2962" b="1">
                <a:solidFill>
                  <a:srgbClr val="FFFFFF"/>
                </a:solidFill>
                <a:latin typeface="Georgia Pro Bold"/>
                <a:ea typeface="Georgia Pro Bold"/>
                <a:cs typeface="Georgia Pro Bold"/>
                <a:sym typeface="Georgia Pro Bold"/>
              </a:rPr>
              <a:t>6. Why This Paper?</a:t>
            </a:r>
          </a:p>
          <a:p>
            <a:pPr algn="l">
              <a:lnSpc>
                <a:spcPts val="4147"/>
              </a:lnSpc>
            </a:pPr>
            <a:r>
              <a:rPr lang="en-US" sz="2962">
                <a:solidFill>
                  <a:srgbClr val="FFFFFF"/>
                </a:solidFill>
                <a:latin typeface="Georgia Pro"/>
                <a:ea typeface="Georgia Pro"/>
                <a:cs typeface="Georgia Pro"/>
                <a:sym typeface="Georgia Pro"/>
              </a:rPr>
              <a:t>• Best accuracy (94%) with a lightweight model suitable for real-world applications.</a:t>
            </a:r>
          </a:p>
          <a:p>
            <a:pPr algn="l">
              <a:lnSpc>
                <a:spcPts val="4147"/>
              </a:lnSpc>
            </a:pPr>
            <a:r>
              <a:rPr lang="en-US" sz="2962">
                <a:solidFill>
                  <a:srgbClr val="FFFFFF"/>
                </a:solidFill>
                <a:latin typeface="Georgia Pro"/>
                <a:ea typeface="Georgia Pro"/>
                <a:cs typeface="Georgia Pro"/>
                <a:sym typeface="Georgia Pro"/>
              </a:rPr>
              <a:t>• Simple yet effective methodology, making it easy to implement and present.</a:t>
            </a: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endParaRPr lang="en-US" sz="2962">
              <a:solidFill>
                <a:srgbClr val="FFFFFF"/>
              </a:solidFill>
              <a:latin typeface="Georgia Pro"/>
              <a:ea typeface="Georgia Pro"/>
              <a:cs typeface="Georgia Pro"/>
              <a:sym typeface="Georgia Pro"/>
            </a:endParaRPr>
          </a:p>
          <a:p>
            <a:pPr algn="l">
              <a:lnSpc>
                <a:spcPts val="4147"/>
              </a:lnSpc>
            </a:pPr>
            <a:endParaRPr lang="en-US" sz="2962">
              <a:solidFill>
                <a:srgbClr val="FFFFFF"/>
              </a:solidFill>
              <a:latin typeface="Georgia Pro"/>
              <a:ea typeface="Georgia Pro"/>
              <a:cs typeface="Georgia Pro"/>
              <a:sym typeface="Georgia Pro"/>
            </a:endParaRPr>
          </a:p>
        </p:txBody>
      </p:sp>
      <p:sp>
        <p:nvSpPr>
          <p:cNvPr id="6" name="TextBox 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1629</Words>
  <Application>Microsoft Office PowerPoint</Application>
  <PresentationFormat>Custom</PresentationFormat>
  <Paragraphs>206</Paragraphs>
  <Slides>20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HK Grotesk Italics</vt:lpstr>
      <vt:lpstr>Canva Sans Bold</vt:lpstr>
      <vt:lpstr>HK Grotesk Bold</vt:lpstr>
      <vt:lpstr>HK Grotesk</vt:lpstr>
      <vt:lpstr>Georgia Pro</vt:lpstr>
      <vt:lpstr>Arial</vt:lpstr>
      <vt:lpstr>Gladiola</vt:lpstr>
      <vt:lpstr>Georgia Pro Bold</vt:lpstr>
      <vt:lpstr>Canva Sans</vt:lpstr>
      <vt:lpstr>Glacial Indifference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cp:lastModifiedBy>D KEERTHANA</cp:lastModifiedBy>
  <cp:revision>1</cp:revision>
  <dcterms:created xsi:type="dcterms:W3CDTF">2006-08-16T00:00:00Z</dcterms:created>
  <dcterms:modified xsi:type="dcterms:W3CDTF">2025-02-06T10:02:56Z</dcterms:modified>
  <dc:identifier>DAGd8v8qdUM</dc:identifier>
</cp:coreProperties>
</file>

<file path=docProps/thumbnail.jpeg>
</file>